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57" r:id="rId3"/>
    <p:sldId id="328" r:id="rId4"/>
    <p:sldId id="260" r:id="rId5"/>
    <p:sldId id="263" r:id="rId6"/>
    <p:sldId id="321" r:id="rId7"/>
    <p:sldId id="261" r:id="rId8"/>
    <p:sldId id="323" r:id="rId9"/>
    <p:sldId id="302" r:id="rId10"/>
    <p:sldId id="304" r:id="rId11"/>
    <p:sldId id="262" r:id="rId12"/>
    <p:sldId id="319" r:id="rId13"/>
    <p:sldId id="320" r:id="rId14"/>
    <p:sldId id="313" r:id="rId15"/>
    <p:sldId id="315" r:id="rId16"/>
    <p:sldId id="332" r:id="rId17"/>
    <p:sldId id="330" r:id="rId18"/>
    <p:sldId id="333" r:id="rId19"/>
    <p:sldId id="265" r:id="rId20"/>
    <p:sldId id="326" r:id="rId21"/>
    <p:sldId id="291" r:id="rId22"/>
    <p:sldId id="292" r:id="rId23"/>
    <p:sldId id="290" r:id="rId24"/>
    <p:sldId id="322" r:id="rId25"/>
    <p:sldId id="295" r:id="rId26"/>
    <p:sldId id="296" r:id="rId27"/>
    <p:sldId id="274" r:id="rId28"/>
    <p:sldId id="273" r:id="rId29"/>
    <p:sldId id="310" r:id="rId30"/>
    <p:sldId id="311" r:id="rId31"/>
    <p:sldId id="312" r:id="rId32"/>
    <p:sldId id="267" r:id="rId33"/>
    <p:sldId id="293" r:id="rId34"/>
    <p:sldId id="294" r:id="rId35"/>
    <p:sldId id="316" r:id="rId36"/>
    <p:sldId id="317" r:id="rId37"/>
    <p:sldId id="318" r:id="rId38"/>
    <p:sldId id="331" r:id="rId39"/>
    <p:sldId id="269" r:id="rId40"/>
    <p:sldId id="298" r:id="rId41"/>
    <p:sldId id="299" r:id="rId42"/>
    <p:sldId id="301" r:id="rId43"/>
    <p:sldId id="303" r:id="rId44"/>
    <p:sldId id="334" r:id="rId45"/>
    <p:sldId id="286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86F097FD-DD4D-31CB-E28C-4665D3D1CC7F}" name="Knut Lundstrom Svahnqvist" initials="KL" userId="S::kl608260@wne.edu::1e8a35f7-b5c8-460f-8501-4aa93929bbda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01EF5DF-7066-5ED7-D1CD-49D0F6F2DEF3}" v="20" dt="2024-11-25T15:10:56.52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microsoft.com/office/2018/10/relationships/authors" Target="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https://westernnewengland-my.sharepoint.com/personal/kl608260_wne_edu/Documents/Program%20Services%20Revenue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https://westernnewengland-my.sharepoint.com/personal/kl608260_wne_edu/Documents/Program%20Services%20Revenue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[Program Services Revenue.xlsx]PS-CAGR!PivotTable1</c:name>
    <c:fmtId val="-1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Program Service Revenue CAGR All Schools 2004 - 2023</a:t>
            </a:r>
          </a:p>
        </c:rich>
      </c:tx>
      <c:layout>
        <c:manualLayout>
          <c:xMode val="edge"/>
          <c:yMode val="edge"/>
          <c:x val="0.31509511257271527"/>
          <c:y val="1.691331923890063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rgbClr val="D0D0D0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rgbClr val="153D64"/>
          </a:solidFill>
          <a:ln>
            <a:solidFill>
              <a:srgbClr val="104861"/>
            </a:solidFill>
            <a:prstDash val="solid"/>
          </a:ln>
          <a:effectLst/>
        </c:spPr>
      </c:pivotFmt>
      <c:pivotFmt>
        <c:idx val="2"/>
        <c:spPr>
          <a:solidFill>
            <a:srgbClr val="FF0000"/>
          </a:solidFill>
          <a:ln>
            <a:noFill/>
          </a:ln>
          <a:effectLst/>
        </c:spPr>
      </c:pivotFmt>
      <c:pivotFmt>
        <c:idx val="3"/>
        <c:spPr>
          <a:solidFill>
            <a:srgbClr val="D0D0D0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rgbClr val="153D64"/>
          </a:solidFill>
          <a:ln>
            <a:solidFill>
              <a:srgbClr val="104861"/>
            </a:solidFill>
            <a:prstDash val="solid"/>
          </a:ln>
          <a:effectLst/>
        </c:spPr>
      </c:pivotFmt>
      <c:pivotFmt>
        <c:idx val="5"/>
        <c:spPr>
          <a:solidFill>
            <a:srgbClr val="FF0000"/>
          </a:solidFill>
          <a:ln>
            <a:noFill/>
          </a:ln>
          <a:effectLst/>
        </c:spPr>
      </c:pivotFmt>
      <c:pivotFmt>
        <c:idx val="6"/>
        <c:spPr>
          <a:solidFill>
            <a:srgbClr val="D0D0D0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rgbClr val="153D64"/>
          </a:solidFill>
          <a:ln>
            <a:solidFill>
              <a:srgbClr val="104861"/>
            </a:solidFill>
            <a:prstDash val="solid"/>
          </a:ln>
          <a:effectLst/>
        </c:spPr>
      </c:pivotFmt>
      <c:pivotFmt>
        <c:idx val="8"/>
        <c:spPr>
          <a:solidFill>
            <a:srgbClr val="FF0000"/>
          </a:solidFill>
          <a:ln>
            <a:noFill/>
          </a:ln>
          <a:effectLst/>
        </c:spPr>
      </c:pivotFmt>
    </c:pivotFmts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'PS-CAGR'!$B$2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rgbClr val="D0D0D0"/>
            </a:solidFill>
            <a:ln>
              <a:noFill/>
            </a:ln>
            <a:effectLst/>
          </c:spPr>
          <c:invertIfNegative val="0"/>
          <c:dPt>
            <c:idx val="2"/>
            <c:invertIfNegative val="0"/>
            <c:bubble3D val="0"/>
            <c:spPr>
              <a:solidFill>
                <a:srgbClr val="153D64"/>
              </a:solidFill>
              <a:ln>
                <a:solidFill>
                  <a:srgbClr val="104861"/>
                </a:solidFill>
                <a:prstDash val="solid"/>
              </a:ln>
              <a:effectLst/>
            </c:spPr>
            <c:extLst>
              <c:ext xmlns:c16="http://schemas.microsoft.com/office/drawing/2014/chart" uri="{C3380CC4-5D6E-409C-BE32-E72D297353CC}">
                <c16:uniqueId val="{00000001-92CF-47AC-A394-262A957C925F}"/>
              </c:ext>
            </c:extLst>
          </c:dPt>
          <c:dPt>
            <c:idx val="11"/>
            <c:invertIfNegative val="0"/>
            <c:bubble3D val="0"/>
            <c:spPr>
              <a:solidFill>
                <a:srgbClr val="FF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92CF-47AC-A394-262A957C925F}"/>
              </c:ext>
            </c:extLst>
          </c:dPt>
          <c:cat>
            <c:strRef>
              <c:f>'PS-CAGR'!$A$3:$A$26</c:f>
              <c:strCache>
                <c:ptCount val="23"/>
                <c:pt idx="0">
                  <c:v>Northeastern University</c:v>
                </c:pt>
                <c:pt idx="1">
                  <c:v>Worcester Polytechnic Institute</c:v>
                </c:pt>
                <c:pt idx="2">
                  <c:v>Western New England University</c:v>
                </c:pt>
                <c:pt idx="3">
                  <c:v>Wesleyan University</c:v>
                </c:pt>
                <c:pt idx="4">
                  <c:v>University of Hartford</c:v>
                </c:pt>
                <c:pt idx="5">
                  <c:v>Suffolk University</c:v>
                </c:pt>
                <c:pt idx="6">
                  <c:v>Springfield College</c:v>
                </c:pt>
                <c:pt idx="7">
                  <c:v>Boston University</c:v>
                </c:pt>
                <c:pt idx="8">
                  <c:v>Sacred Heart University</c:v>
                </c:pt>
                <c:pt idx="9">
                  <c:v>Roger Williams University</c:v>
                </c:pt>
                <c:pt idx="10">
                  <c:v>Boston College</c:v>
                </c:pt>
                <c:pt idx="11">
                  <c:v>Average</c:v>
                </c:pt>
                <c:pt idx="12">
                  <c:v>Massachusetts Institute of Technology</c:v>
                </c:pt>
                <c:pt idx="13">
                  <c:v>Nichols College</c:v>
                </c:pt>
                <c:pt idx="14">
                  <c:v>Merrimack College</c:v>
                </c:pt>
                <c:pt idx="15">
                  <c:v>Lesley University</c:v>
                </c:pt>
                <c:pt idx="16">
                  <c:v>Fairfield University</c:v>
                </c:pt>
                <c:pt idx="17">
                  <c:v>Endicott College</c:v>
                </c:pt>
                <c:pt idx="18">
                  <c:v>Clark University</c:v>
                </c:pt>
                <c:pt idx="19">
                  <c:v>Bryant University</c:v>
                </c:pt>
                <c:pt idx="20">
                  <c:v>Brandeis University</c:v>
                </c:pt>
                <c:pt idx="21">
                  <c:v>Quinnipiac University</c:v>
                </c:pt>
                <c:pt idx="22">
                  <c:v>American International College</c:v>
                </c:pt>
              </c:strCache>
            </c:strRef>
          </c:cat>
          <c:val>
            <c:numRef>
              <c:f>'PS-CAGR'!$B$3:$B$26</c:f>
              <c:numCache>
                <c:formatCode>0.00%</c:formatCode>
                <c:ptCount val="23"/>
                <c:pt idx="0">
                  <c:v>8.72E-2</c:v>
                </c:pt>
                <c:pt idx="1">
                  <c:v>7.8200000000000006E-2</c:v>
                </c:pt>
                <c:pt idx="2">
                  <c:v>6.3799999999999996E-2</c:v>
                </c:pt>
                <c:pt idx="3">
                  <c:v>5.7700000000000001E-2</c:v>
                </c:pt>
                <c:pt idx="4">
                  <c:v>5.5399999999999998E-2</c:v>
                </c:pt>
                <c:pt idx="5">
                  <c:v>5.0799999999999998E-2</c:v>
                </c:pt>
                <c:pt idx="6">
                  <c:v>5.0599999999999999E-2</c:v>
                </c:pt>
                <c:pt idx="7">
                  <c:v>4.7E-2</c:v>
                </c:pt>
                <c:pt idx="8">
                  <c:v>4.53E-2</c:v>
                </c:pt>
                <c:pt idx="9">
                  <c:v>4.5199999999999997E-2</c:v>
                </c:pt>
                <c:pt idx="10">
                  <c:v>4.0800000000000003E-2</c:v>
                </c:pt>
                <c:pt idx="11">
                  <c:v>3.9913636363636401E-2</c:v>
                </c:pt>
                <c:pt idx="12">
                  <c:v>3.9300000000000002E-2</c:v>
                </c:pt>
                <c:pt idx="13">
                  <c:v>3.7999999999999999E-2</c:v>
                </c:pt>
                <c:pt idx="14">
                  <c:v>3.6700000000000003E-2</c:v>
                </c:pt>
                <c:pt idx="15">
                  <c:v>2.87E-2</c:v>
                </c:pt>
                <c:pt idx="16">
                  <c:v>2.81E-2</c:v>
                </c:pt>
                <c:pt idx="17">
                  <c:v>2.7199999999999998E-2</c:v>
                </c:pt>
                <c:pt idx="18">
                  <c:v>2.3199999999999998E-2</c:v>
                </c:pt>
                <c:pt idx="19">
                  <c:v>1.2500000000000001E-2</c:v>
                </c:pt>
                <c:pt idx="20">
                  <c:v>9.2999999999999992E-3</c:v>
                </c:pt>
                <c:pt idx="21">
                  <c:v>8.9999999999999993E-3</c:v>
                </c:pt>
                <c:pt idx="22">
                  <c:v>4.1000000000000003E-3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92CF-47AC-A394-262A957C925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3"/>
        <c:overlap val="-30"/>
        <c:axId val="150005256"/>
        <c:axId val="150007304"/>
      </c:barChart>
      <c:catAx>
        <c:axId val="150005256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0007304"/>
        <c:crosses val="autoZero"/>
        <c:auto val="1"/>
        <c:lblAlgn val="ctr"/>
        <c:lblOffset val="100"/>
        <c:noMultiLvlLbl val="0"/>
      </c:catAx>
      <c:valAx>
        <c:axId val="15000730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0005256"/>
        <c:crosses val="max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Program Service % of TR YoY All Schools 2004 - 2023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'https://westernnewengland-my.sharepoint.com/personal/kl608260_wne_edu/Documents/[Program Services Revenue.xlsx]% All Schools'!$B$1</c:f>
              <c:strCache>
                <c:ptCount val="1"/>
                <c:pt idx="0">
                  <c:v>American International College</c:v>
                </c:pt>
              </c:strCache>
            </c:strRef>
          </c:tx>
          <c:spPr>
            <a:ln w="28575" cap="rnd">
              <a:solidFill>
                <a:schemeClr val="dk1">
                  <a:tint val="885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'https://westernnewengland-my.sharepoint.com/personal/kl608260_wne_edu/Documents/[Program Services Revenue.xlsx]% All Schools'!$A$2:$A$21</c:f>
              <c:numCache>
                <c:formatCode>General</c:formatCode>
                <c:ptCount val="20"/>
                <c:pt idx="0">
                  <c:v>2004</c:v>
                </c:pt>
                <c:pt idx="1">
                  <c:v>2005</c:v>
                </c:pt>
                <c:pt idx="2">
                  <c:v>2006</c:v>
                </c:pt>
                <c:pt idx="3">
                  <c:v>2007</c:v>
                </c:pt>
                <c:pt idx="4">
                  <c:v>2008</c:v>
                </c:pt>
                <c:pt idx="5">
                  <c:v>2009</c:v>
                </c:pt>
                <c:pt idx="6">
                  <c:v>2010</c:v>
                </c:pt>
                <c:pt idx="7">
                  <c:v>2011</c:v>
                </c:pt>
                <c:pt idx="8">
                  <c:v>2012</c:v>
                </c:pt>
                <c:pt idx="9">
                  <c:v>2013</c:v>
                </c:pt>
                <c:pt idx="10">
                  <c:v>2014</c:v>
                </c:pt>
                <c:pt idx="11">
                  <c:v>2015</c:v>
                </c:pt>
                <c:pt idx="12">
                  <c:v>2016</c:v>
                </c:pt>
                <c:pt idx="13">
                  <c:v>2017</c:v>
                </c:pt>
                <c:pt idx="14">
                  <c:v>2018</c:v>
                </c:pt>
                <c:pt idx="15">
                  <c:v>2019</c:v>
                </c:pt>
                <c:pt idx="16">
                  <c:v>2020</c:v>
                </c:pt>
                <c:pt idx="17">
                  <c:v>2021</c:v>
                </c:pt>
                <c:pt idx="18">
                  <c:v>2022</c:v>
                </c:pt>
                <c:pt idx="19">
                  <c:v>2023</c:v>
                </c:pt>
              </c:numCache>
            </c:numRef>
          </c:cat>
          <c:val>
            <c:numRef>
              <c:f>'https://westernnewengland-my.sharepoint.com/personal/kl608260_wne_edu/Documents/[Program Services Revenue.xlsx]% All Schools'!$B$2:$B$21</c:f>
              <c:numCache>
                <c:formatCode>0.00</c:formatCode>
                <c:ptCount val="20"/>
                <c:pt idx="0">
                  <c:v>0.92</c:v>
                </c:pt>
                <c:pt idx="1">
                  <c:v>0.88290000000000002</c:v>
                </c:pt>
                <c:pt idx="2">
                  <c:v>0.9</c:v>
                </c:pt>
                <c:pt idx="3">
                  <c:v>0.87</c:v>
                </c:pt>
                <c:pt idx="4">
                  <c:v>0.85470000000000002</c:v>
                </c:pt>
                <c:pt idx="5">
                  <c:v>0.83</c:v>
                </c:pt>
                <c:pt idx="6">
                  <c:v>0.9113</c:v>
                </c:pt>
                <c:pt idx="7">
                  <c:v>0.95009999999999994</c:v>
                </c:pt>
                <c:pt idx="8">
                  <c:v>0.94499999999999995</c:v>
                </c:pt>
                <c:pt idx="9">
                  <c:v>0.91559999999999997</c:v>
                </c:pt>
                <c:pt idx="10">
                  <c:v>0.91559999999999997</c:v>
                </c:pt>
                <c:pt idx="11">
                  <c:v>0.94569999999999999</c:v>
                </c:pt>
                <c:pt idx="12">
                  <c:v>0.91559999999999997</c:v>
                </c:pt>
                <c:pt idx="13">
                  <c:v>0.94499999999999995</c:v>
                </c:pt>
                <c:pt idx="14">
                  <c:v>0.95069999999999999</c:v>
                </c:pt>
                <c:pt idx="15">
                  <c:v>0.94369999999999998</c:v>
                </c:pt>
                <c:pt idx="16">
                  <c:v>0.86780000000000002</c:v>
                </c:pt>
                <c:pt idx="17">
                  <c:v>0.84699999999999998</c:v>
                </c:pt>
                <c:pt idx="18">
                  <c:v>0.9254</c:v>
                </c:pt>
                <c:pt idx="19">
                  <c:v>0.84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9BE-4EFB-8FCD-918AA1A9A8CF}"/>
            </c:ext>
          </c:extLst>
        </c:ser>
        <c:ser>
          <c:idx val="1"/>
          <c:order val="1"/>
          <c:tx>
            <c:strRef>
              <c:f>'https://westernnewengland-my.sharepoint.com/personal/kl608260_wne_edu/Documents/[Program Services Revenue.xlsx]% All Schools'!$C$1</c:f>
              <c:strCache>
                <c:ptCount val="1"/>
                <c:pt idx="0">
                  <c:v>Boston College</c:v>
                </c:pt>
              </c:strCache>
            </c:strRef>
          </c:tx>
          <c:spPr>
            <a:ln w="28575" cap="rnd">
              <a:solidFill>
                <a:schemeClr val="dk1">
                  <a:tint val="55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'https://westernnewengland-my.sharepoint.com/personal/kl608260_wne_edu/Documents/[Program Services Revenue.xlsx]% All Schools'!$A$2:$A$21</c:f>
              <c:numCache>
                <c:formatCode>General</c:formatCode>
                <c:ptCount val="20"/>
                <c:pt idx="0">
                  <c:v>2004</c:v>
                </c:pt>
                <c:pt idx="1">
                  <c:v>2005</c:v>
                </c:pt>
                <c:pt idx="2">
                  <c:v>2006</c:v>
                </c:pt>
                <c:pt idx="3">
                  <c:v>2007</c:v>
                </c:pt>
                <c:pt idx="4">
                  <c:v>2008</c:v>
                </c:pt>
                <c:pt idx="5">
                  <c:v>2009</c:v>
                </c:pt>
                <c:pt idx="6">
                  <c:v>2010</c:v>
                </c:pt>
                <c:pt idx="7">
                  <c:v>2011</c:v>
                </c:pt>
                <c:pt idx="8">
                  <c:v>2012</c:v>
                </c:pt>
                <c:pt idx="9">
                  <c:v>2013</c:v>
                </c:pt>
                <c:pt idx="10">
                  <c:v>2014</c:v>
                </c:pt>
                <c:pt idx="11">
                  <c:v>2015</c:v>
                </c:pt>
                <c:pt idx="12">
                  <c:v>2016</c:v>
                </c:pt>
                <c:pt idx="13">
                  <c:v>2017</c:v>
                </c:pt>
                <c:pt idx="14">
                  <c:v>2018</c:v>
                </c:pt>
                <c:pt idx="15">
                  <c:v>2019</c:v>
                </c:pt>
                <c:pt idx="16">
                  <c:v>2020</c:v>
                </c:pt>
                <c:pt idx="17">
                  <c:v>2021</c:v>
                </c:pt>
                <c:pt idx="18">
                  <c:v>2022</c:v>
                </c:pt>
                <c:pt idx="19">
                  <c:v>2023</c:v>
                </c:pt>
              </c:numCache>
            </c:numRef>
          </c:cat>
          <c:val>
            <c:numRef>
              <c:f>'https://westernnewengland-my.sharepoint.com/personal/kl608260_wne_edu/Documents/[Program Services Revenue.xlsx]% All Schools'!$C$2:$C$21</c:f>
              <c:numCache>
                <c:formatCode>0.00</c:formatCode>
                <c:ptCount val="20"/>
                <c:pt idx="0">
                  <c:v>0.92989999999999995</c:v>
                </c:pt>
                <c:pt idx="1">
                  <c:v>0.88</c:v>
                </c:pt>
                <c:pt idx="2">
                  <c:v>0.87180000000000002</c:v>
                </c:pt>
                <c:pt idx="3">
                  <c:v>0.89</c:v>
                </c:pt>
                <c:pt idx="4">
                  <c:v>0.86</c:v>
                </c:pt>
                <c:pt idx="5">
                  <c:v>0.87</c:v>
                </c:pt>
                <c:pt idx="6">
                  <c:v>0.83409999999999995</c:v>
                </c:pt>
                <c:pt idx="7">
                  <c:v>0.83</c:v>
                </c:pt>
                <c:pt idx="8">
                  <c:v>0.9</c:v>
                </c:pt>
                <c:pt idx="9">
                  <c:v>0.87</c:v>
                </c:pt>
                <c:pt idx="10">
                  <c:v>0.83</c:v>
                </c:pt>
                <c:pt idx="11">
                  <c:v>0.86</c:v>
                </c:pt>
                <c:pt idx="12">
                  <c:v>0.84</c:v>
                </c:pt>
                <c:pt idx="13">
                  <c:v>0.91500000000000004</c:v>
                </c:pt>
                <c:pt idx="14">
                  <c:v>0.94640000000000002</c:v>
                </c:pt>
                <c:pt idx="15">
                  <c:v>0.85229999999999995</c:v>
                </c:pt>
                <c:pt idx="16">
                  <c:v>0.86419999999999997</c:v>
                </c:pt>
                <c:pt idx="17">
                  <c:v>0.83660000000000001</c:v>
                </c:pt>
                <c:pt idx="18">
                  <c:v>0.86317499999999991</c:v>
                </c:pt>
                <c:pt idx="19">
                  <c:v>0.85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B9BE-4EFB-8FCD-918AA1A9A8CF}"/>
            </c:ext>
          </c:extLst>
        </c:ser>
        <c:ser>
          <c:idx val="2"/>
          <c:order val="2"/>
          <c:tx>
            <c:strRef>
              <c:f>'https://westernnewengland-my.sharepoint.com/personal/kl608260_wne_edu/Documents/[Program Services Revenue.xlsx]% All Schools'!$D$1</c:f>
              <c:strCache>
                <c:ptCount val="1"/>
                <c:pt idx="0">
                  <c:v>Boston University</c:v>
                </c:pt>
              </c:strCache>
            </c:strRef>
          </c:tx>
          <c:spPr>
            <a:ln w="28575" cap="rnd">
              <a:solidFill>
                <a:schemeClr val="dk1">
                  <a:tint val="75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'https://westernnewengland-my.sharepoint.com/personal/kl608260_wne_edu/Documents/[Program Services Revenue.xlsx]% All Schools'!$A$2:$A$21</c:f>
              <c:numCache>
                <c:formatCode>General</c:formatCode>
                <c:ptCount val="20"/>
                <c:pt idx="0">
                  <c:v>2004</c:v>
                </c:pt>
                <c:pt idx="1">
                  <c:v>2005</c:v>
                </c:pt>
                <c:pt idx="2">
                  <c:v>2006</c:v>
                </c:pt>
                <c:pt idx="3">
                  <c:v>2007</c:v>
                </c:pt>
                <c:pt idx="4">
                  <c:v>2008</c:v>
                </c:pt>
                <c:pt idx="5">
                  <c:v>2009</c:v>
                </c:pt>
                <c:pt idx="6">
                  <c:v>2010</c:v>
                </c:pt>
                <c:pt idx="7">
                  <c:v>2011</c:v>
                </c:pt>
                <c:pt idx="8">
                  <c:v>2012</c:v>
                </c:pt>
                <c:pt idx="9">
                  <c:v>2013</c:v>
                </c:pt>
                <c:pt idx="10">
                  <c:v>2014</c:v>
                </c:pt>
                <c:pt idx="11">
                  <c:v>2015</c:v>
                </c:pt>
                <c:pt idx="12">
                  <c:v>2016</c:v>
                </c:pt>
                <c:pt idx="13">
                  <c:v>2017</c:v>
                </c:pt>
                <c:pt idx="14">
                  <c:v>2018</c:v>
                </c:pt>
                <c:pt idx="15">
                  <c:v>2019</c:v>
                </c:pt>
                <c:pt idx="16">
                  <c:v>2020</c:v>
                </c:pt>
                <c:pt idx="17">
                  <c:v>2021</c:v>
                </c:pt>
                <c:pt idx="18">
                  <c:v>2022</c:v>
                </c:pt>
                <c:pt idx="19">
                  <c:v>2023</c:v>
                </c:pt>
              </c:numCache>
            </c:numRef>
          </c:cat>
          <c:val>
            <c:numRef>
              <c:f>'https://westernnewengland-my.sharepoint.com/personal/kl608260_wne_edu/Documents/[Program Services Revenue.xlsx]% All Schools'!$D$2:$D$21</c:f>
              <c:numCache>
                <c:formatCode>0.00</c:formatCode>
                <c:ptCount val="20"/>
                <c:pt idx="0">
                  <c:v>0.83</c:v>
                </c:pt>
                <c:pt idx="1">
                  <c:v>0.86</c:v>
                </c:pt>
                <c:pt idx="2">
                  <c:v>0.84</c:v>
                </c:pt>
                <c:pt idx="3">
                  <c:v>0.95299999999999996</c:v>
                </c:pt>
                <c:pt idx="4">
                  <c:v>0.9577</c:v>
                </c:pt>
                <c:pt idx="5">
                  <c:v>0.88</c:v>
                </c:pt>
                <c:pt idx="6">
                  <c:v>0.93</c:v>
                </c:pt>
                <c:pt idx="7">
                  <c:v>0.94750000000000001</c:v>
                </c:pt>
                <c:pt idx="8">
                  <c:v>0.94359999999999999</c:v>
                </c:pt>
                <c:pt idx="9">
                  <c:v>0.94879999999999998</c:v>
                </c:pt>
                <c:pt idx="10">
                  <c:v>0.94710000000000005</c:v>
                </c:pt>
                <c:pt idx="11">
                  <c:v>0.95140000000000002</c:v>
                </c:pt>
                <c:pt idx="12">
                  <c:v>0.94899999999999995</c:v>
                </c:pt>
                <c:pt idx="13">
                  <c:v>0.85</c:v>
                </c:pt>
                <c:pt idx="14">
                  <c:v>0.82720000000000005</c:v>
                </c:pt>
                <c:pt idx="15">
                  <c:v>0.84650000000000003</c:v>
                </c:pt>
                <c:pt idx="16">
                  <c:v>0.83589999999999998</c:v>
                </c:pt>
                <c:pt idx="17">
                  <c:v>0.91600000000000004</c:v>
                </c:pt>
                <c:pt idx="18">
                  <c:v>0.870475</c:v>
                </c:pt>
                <c:pt idx="19">
                  <c:v>0.86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B9BE-4EFB-8FCD-918AA1A9A8CF}"/>
            </c:ext>
          </c:extLst>
        </c:ser>
        <c:ser>
          <c:idx val="3"/>
          <c:order val="3"/>
          <c:tx>
            <c:strRef>
              <c:f>'https://westernnewengland-my.sharepoint.com/personal/kl608260_wne_edu/Documents/[Program Services Revenue.xlsx]% All Schools'!$E$1</c:f>
              <c:strCache>
                <c:ptCount val="1"/>
                <c:pt idx="0">
                  <c:v>Brandeis University</c:v>
                </c:pt>
              </c:strCache>
            </c:strRef>
          </c:tx>
          <c:spPr>
            <a:ln w="28575" cap="rnd">
              <a:solidFill>
                <a:schemeClr val="dk1">
                  <a:tint val="985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'https://westernnewengland-my.sharepoint.com/personal/kl608260_wne_edu/Documents/[Program Services Revenue.xlsx]% All Schools'!$A$2:$A$21</c:f>
              <c:numCache>
                <c:formatCode>General</c:formatCode>
                <c:ptCount val="20"/>
                <c:pt idx="0">
                  <c:v>2004</c:v>
                </c:pt>
                <c:pt idx="1">
                  <c:v>2005</c:v>
                </c:pt>
                <c:pt idx="2">
                  <c:v>2006</c:v>
                </c:pt>
                <c:pt idx="3">
                  <c:v>2007</c:v>
                </c:pt>
                <c:pt idx="4">
                  <c:v>2008</c:v>
                </c:pt>
                <c:pt idx="5">
                  <c:v>2009</c:v>
                </c:pt>
                <c:pt idx="6">
                  <c:v>2010</c:v>
                </c:pt>
                <c:pt idx="7">
                  <c:v>2011</c:v>
                </c:pt>
                <c:pt idx="8">
                  <c:v>2012</c:v>
                </c:pt>
                <c:pt idx="9">
                  <c:v>2013</c:v>
                </c:pt>
                <c:pt idx="10">
                  <c:v>2014</c:v>
                </c:pt>
                <c:pt idx="11">
                  <c:v>2015</c:v>
                </c:pt>
                <c:pt idx="12">
                  <c:v>2016</c:v>
                </c:pt>
                <c:pt idx="13">
                  <c:v>2017</c:v>
                </c:pt>
                <c:pt idx="14">
                  <c:v>2018</c:v>
                </c:pt>
                <c:pt idx="15">
                  <c:v>2019</c:v>
                </c:pt>
                <c:pt idx="16">
                  <c:v>2020</c:v>
                </c:pt>
                <c:pt idx="17">
                  <c:v>2021</c:v>
                </c:pt>
                <c:pt idx="18">
                  <c:v>2022</c:v>
                </c:pt>
                <c:pt idx="19">
                  <c:v>2023</c:v>
                </c:pt>
              </c:numCache>
            </c:numRef>
          </c:cat>
          <c:val>
            <c:numRef>
              <c:f>'https://westernnewengland-my.sharepoint.com/personal/kl608260_wne_edu/Documents/[Program Services Revenue.xlsx]% All Schools'!$E$2:$E$21</c:f>
              <c:numCache>
                <c:formatCode>0.00</c:formatCode>
                <c:ptCount val="20"/>
                <c:pt idx="0">
                  <c:v>0.80310000000000004</c:v>
                </c:pt>
                <c:pt idx="1">
                  <c:v>0.87270000000000003</c:v>
                </c:pt>
                <c:pt idx="2">
                  <c:v>0.94330000000000003</c:v>
                </c:pt>
                <c:pt idx="3">
                  <c:v>0.88</c:v>
                </c:pt>
                <c:pt idx="4">
                  <c:v>0.85</c:v>
                </c:pt>
                <c:pt idx="5">
                  <c:v>0.84</c:v>
                </c:pt>
                <c:pt idx="6">
                  <c:v>0.86</c:v>
                </c:pt>
                <c:pt idx="7">
                  <c:v>0.82320000000000004</c:v>
                </c:pt>
                <c:pt idx="8">
                  <c:v>0.8387</c:v>
                </c:pt>
                <c:pt idx="9">
                  <c:v>0.87</c:v>
                </c:pt>
                <c:pt idx="10">
                  <c:v>0.81</c:v>
                </c:pt>
                <c:pt idx="11">
                  <c:v>0.82</c:v>
                </c:pt>
                <c:pt idx="12">
                  <c:v>0.86470000000000002</c:v>
                </c:pt>
                <c:pt idx="13">
                  <c:v>0.89</c:v>
                </c:pt>
                <c:pt idx="14">
                  <c:v>0.9</c:v>
                </c:pt>
                <c:pt idx="15">
                  <c:v>0.92</c:v>
                </c:pt>
                <c:pt idx="16">
                  <c:v>0.86</c:v>
                </c:pt>
                <c:pt idx="17">
                  <c:v>0.87</c:v>
                </c:pt>
                <c:pt idx="18">
                  <c:v>0.89</c:v>
                </c:pt>
                <c:pt idx="19">
                  <c:v>0.87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B9BE-4EFB-8FCD-918AA1A9A8CF}"/>
            </c:ext>
          </c:extLst>
        </c:ser>
        <c:ser>
          <c:idx val="4"/>
          <c:order val="4"/>
          <c:tx>
            <c:strRef>
              <c:f>'https://westernnewengland-my.sharepoint.com/personal/kl608260_wne_edu/Documents/[Program Services Revenue.xlsx]% All Schools'!$F$1</c:f>
              <c:strCache>
                <c:ptCount val="1"/>
                <c:pt idx="0">
                  <c:v>Bryant University</c:v>
                </c:pt>
              </c:strCache>
            </c:strRef>
          </c:tx>
          <c:spPr>
            <a:ln w="28575" cap="rnd">
              <a:solidFill>
                <a:schemeClr val="dk1">
                  <a:tint val="3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'https://westernnewengland-my.sharepoint.com/personal/kl608260_wne_edu/Documents/[Program Services Revenue.xlsx]% All Schools'!$A$2:$A$21</c:f>
              <c:numCache>
                <c:formatCode>General</c:formatCode>
                <c:ptCount val="20"/>
                <c:pt idx="0">
                  <c:v>2004</c:v>
                </c:pt>
                <c:pt idx="1">
                  <c:v>2005</c:v>
                </c:pt>
                <c:pt idx="2">
                  <c:v>2006</c:v>
                </c:pt>
                <c:pt idx="3">
                  <c:v>2007</c:v>
                </c:pt>
                <c:pt idx="4">
                  <c:v>2008</c:v>
                </c:pt>
                <c:pt idx="5">
                  <c:v>2009</c:v>
                </c:pt>
                <c:pt idx="6">
                  <c:v>2010</c:v>
                </c:pt>
                <c:pt idx="7">
                  <c:v>2011</c:v>
                </c:pt>
                <c:pt idx="8">
                  <c:v>2012</c:v>
                </c:pt>
                <c:pt idx="9">
                  <c:v>2013</c:v>
                </c:pt>
                <c:pt idx="10">
                  <c:v>2014</c:v>
                </c:pt>
                <c:pt idx="11">
                  <c:v>2015</c:v>
                </c:pt>
                <c:pt idx="12">
                  <c:v>2016</c:v>
                </c:pt>
                <c:pt idx="13">
                  <c:v>2017</c:v>
                </c:pt>
                <c:pt idx="14">
                  <c:v>2018</c:v>
                </c:pt>
                <c:pt idx="15">
                  <c:v>2019</c:v>
                </c:pt>
                <c:pt idx="16">
                  <c:v>2020</c:v>
                </c:pt>
                <c:pt idx="17">
                  <c:v>2021</c:v>
                </c:pt>
                <c:pt idx="18">
                  <c:v>2022</c:v>
                </c:pt>
                <c:pt idx="19">
                  <c:v>2023</c:v>
                </c:pt>
              </c:numCache>
            </c:numRef>
          </c:cat>
          <c:val>
            <c:numRef>
              <c:f>'https://westernnewengland-my.sharepoint.com/personal/kl608260_wne_edu/Documents/[Program Services Revenue.xlsx]% All Schools'!$F$2:$F$21</c:f>
              <c:numCache>
                <c:formatCode>0.00</c:formatCode>
                <c:ptCount val="20"/>
                <c:pt idx="0">
                  <c:v>0.83009999999999995</c:v>
                </c:pt>
                <c:pt idx="1">
                  <c:v>0.88</c:v>
                </c:pt>
                <c:pt idx="2">
                  <c:v>0.86</c:v>
                </c:pt>
                <c:pt idx="3">
                  <c:v>0.89</c:v>
                </c:pt>
                <c:pt idx="4">
                  <c:v>0.87</c:v>
                </c:pt>
                <c:pt idx="5">
                  <c:v>0.94010000000000005</c:v>
                </c:pt>
                <c:pt idx="6">
                  <c:v>0.90859999999999996</c:v>
                </c:pt>
                <c:pt idx="7">
                  <c:v>0.91890000000000005</c:v>
                </c:pt>
                <c:pt idx="8">
                  <c:v>0.93</c:v>
                </c:pt>
                <c:pt idx="9">
                  <c:v>0.92</c:v>
                </c:pt>
                <c:pt idx="10">
                  <c:v>0.84050000000000002</c:v>
                </c:pt>
                <c:pt idx="11">
                  <c:v>0.85740000000000005</c:v>
                </c:pt>
                <c:pt idx="12">
                  <c:v>0.93359999999999999</c:v>
                </c:pt>
                <c:pt idx="13">
                  <c:v>0.88400000000000001</c:v>
                </c:pt>
                <c:pt idx="14">
                  <c:v>0.92420000000000002</c:v>
                </c:pt>
                <c:pt idx="15">
                  <c:v>0.93300000000000005</c:v>
                </c:pt>
                <c:pt idx="16">
                  <c:v>0.90910000000000002</c:v>
                </c:pt>
                <c:pt idx="17">
                  <c:v>0.81879999999999997</c:v>
                </c:pt>
                <c:pt idx="18">
                  <c:v>0.93</c:v>
                </c:pt>
                <c:pt idx="19">
                  <c:v>0.89275555555555552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B9BE-4EFB-8FCD-918AA1A9A8CF}"/>
            </c:ext>
          </c:extLst>
        </c:ser>
        <c:ser>
          <c:idx val="6"/>
          <c:order val="5"/>
          <c:tx>
            <c:strRef>
              <c:f>'https://westernnewengland-my.sharepoint.com/personal/kl608260_wne_edu/Documents/[Program Services Revenue.xlsx]% All Schools'!$H$1</c:f>
              <c:strCache>
                <c:ptCount val="1"/>
                <c:pt idx="0">
                  <c:v>Endicott College</c:v>
                </c:pt>
              </c:strCache>
            </c:strRef>
          </c:tx>
          <c:spPr>
            <a:ln w="28575" cap="rnd">
              <a:solidFill>
                <a:schemeClr val="dk1">
                  <a:tint val="8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'https://westernnewengland-my.sharepoint.com/personal/kl608260_wne_edu/Documents/[Program Services Revenue.xlsx]% All Schools'!$A$2:$A$21</c:f>
              <c:numCache>
                <c:formatCode>General</c:formatCode>
                <c:ptCount val="20"/>
                <c:pt idx="0">
                  <c:v>2004</c:v>
                </c:pt>
                <c:pt idx="1">
                  <c:v>2005</c:v>
                </c:pt>
                <c:pt idx="2">
                  <c:v>2006</c:v>
                </c:pt>
                <c:pt idx="3">
                  <c:v>2007</c:v>
                </c:pt>
                <c:pt idx="4">
                  <c:v>2008</c:v>
                </c:pt>
                <c:pt idx="5">
                  <c:v>2009</c:v>
                </c:pt>
                <c:pt idx="6">
                  <c:v>2010</c:v>
                </c:pt>
                <c:pt idx="7">
                  <c:v>2011</c:v>
                </c:pt>
                <c:pt idx="8">
                  <c:v>2012</c:v>
                </c:pt>
                <c:pt idx="9">
                  <c:v>2013</c:v>
                </c:pt>
                <c:pt idx="10">
                  <c:v>2014</c:v>
                </c:pt>
                <c:pt idx="11">
                  <c:v>2015</c:v>
                </c:pt>
                <c:pt idx="12">
                  <c:v>2016</c:v>
                </c:pt>
                <c:pt idx="13">
                  <c:v>2017</c:v>
                </c:pt>
                <c:pt idx="14">
                  <c:v>2018</c:v>
                </c:pt>
                <c:pt idx="15">
                  <c:v>2019</c:v>
                </c:pt>
                <c:pt idx="16">
                  <c:v>2020</c:v>
                </c:pt>
                <c:pt idx="17">
                  <c:v>2021</c:v>
                </c:pt>
                <c:pt idx="18">
                  <c:v>2022</c:v>
                </c:pt>
                <c:pt idx="19">
                  <c:v>2023</c:v>
                </c:pt>
              </c:numCache>
            </c:numRef>
          </c:cat>
          <c:val>
            <c:numRef>
              <c:f>'https://westernnewengland-my.sharepoint.com/personal/kl608260_wne_edu/Documents/[Program Services Revenue.xlsx]% All Schools'!$H$2:$H$21</c:f>
              <c:numCache>
                <c:formatCode>0.00</c:formatCode>
                <c:ptCount val="20"/>
                <c:pt idx="0">
                  <c:v>0.81840000000000002</c:v>
                </c:pt>
                <c:pt idx="1">
                  <c:v>0.92</c:v>
                </c:pt>
                <c:pt idx="2">
                  <c:v>0.92</c:v>
                </c:pt>
                <c:pt idx="3">
                  <c:v>0.95</c:v>
                </c:pt>
                <c:pt idx="4">
                  <c:v>0.94</c:v>
                </c:pt>
                <c:pt idx="5">
                  <c:v>0.93740000000000001</c:v>
                </c:pt>
                <c:pt idx="6">
                  <c:v>0.90039999999999998</c:v>
                </c:pt>
                <c:pt idx="7">
                  <c:v>0.94179999999999997</c:v>
                </c:pt>
                <c:pt idx="8">
                  <c:v>0.84</c:v>
                </c:pt>
                <c:pt idx="9">
                  <c:v>0.90539999999999998</c:v>
                </c:pt>
                <c:pt idx="10">
                  <c:v>0.94359999999999999</c:v>
                </c:pt>
                <c:pt idx="11">
                  <c:v>0.86419999999999997</c:v>
                </c:pt>
                <c:pt idx="12">
                  <c:v>0.90080000000000005</c:v>
                </c:pt>
                <c:pt idx="13">
                  <c:v>0.87</c:v>
                </c:pt>
                <c:pt idx="14">
                  <c:v>0.93059999999999998</c:v>
                </c:pt>
                <c:pt idx="15">
                  <c:v>0.94430000000000003</c:v>
                </c:pt>
                <c:pt idx="16">
                  <c:v>0.85</c:v>
                </c:pt>
                <c:pt idx="17">
                  <c:v>0.90200000000000002</c:v>
                </c:pt>
                <c:pt idx="18">
                  <c:v>0.92759999999999998</c:v>
                </c:pt>
                <c:pt idx="19">
                  <c:v>0.86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B9BE-4EFB-8FCD-918AA1A9A8CF}"/>
            </c:ext>
          </c:extLst>
        </c:ser>
        <c:ser>
          <c:idx val="7"/>
          <c:order val="6"/>
          <c:tx>
            <c:strRef>
              <c:f>'https://westernnewengland-my.sharepoint.com/personal/kl608260_wne_edu/Documents/[Program Services Revenue.xlsx]% All Schools'!$I$1</c:f>
              <c:strCache>
                <c:ptCount val="1"/>
                <c:pt idx="0">
                  <c:v>Fairfield University</c:v>
                </c:pt>
              </c:strCache>
            </c:strRef>
          </c:tx>
          <c:spPr>
            <a:ln w="28575" cap="rnd">
              <a:solidFill>
                <a:schemeClr val="dk1">
                  <a:tint val="885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'https://westernnewengland-my.sharepoint.com/personal/kl608260_wne_edu/Documents/[Program Services Revenue.xlsx]% All Schools'!$A$2:$A$21</c:f>
              <c:numCache>
                <c:formatCode>General</c:formatCode>
                <c:ptCount val="20"/>
                <c:pt idx="0">
                  <c:v>2004</c:v>
                </c:pt>
                <c:pt idx="1">
                  <c:v>2005</c:v>
                </c:pt>
                <c:pt idx="2">
                  <c:v>2006</c:v>
                </c:pt>
                <c:pt idx="3">
                  <c:v>2007</c:v>
                </c:pt>
                <c:pt idx="4">
                  <c:v>2008</c:v>
                </c:pt>
                <c:pt idx="5">
                  <c:v>2009</c:v>
                </c:pt>
                <c:pt idx="6">
                  <c:v>2010</c:v>
                </c:pt>
                <c:pt idx="7">
                  <c:v>2011</c:v>
                </c:pt>
                <c:pt idx="8">
                  <c:v>2012</c:v>
                </c:pt>
                <c:pt idx="9">
                  <c:v>2013</c:v>
                </c:pt>
                <c:pt idx="10">
                  <c:v>2014</c:v>
                </c:pt>
                <c:pt idx="11">
                  <c:v>2015</c:v>
                </c:pt>
                <c:pt idx="12">
                  <c:v>2016</c:v>
                </c:pt>
                <c:pt idx="13">
                  <c:v>2017</c:v>
                </c:pt>
                <c:pt idx="14">
                  <c:v>2018</c:v>
                </c:pt>
                <c:pt idx="15">
                  <c:v>2019</c:v>
                </c:pt>
                <c:pt idx="16">
                  <c:v>2020</c:v>
                </c:pt>
                <c:pt idx="17">
                  <c:v>2021</c:v>
                </c:pt>
                <c:pt idx="18">
                  <c:v>2022</c:v>
                </c:pt>
                <c:pt idx="19">
                  <c:v>2023</c:v>
                </c:pt>
              </c:numCache>
            </c:numRef>
          </c:cat>
          <c:val>
            <c:numRef>
              <c:f>'https://westernnewengland-my.sharepoint.com/personal/kl608260_wne_edu/Documents/[Program Services Revenue.xlsx]% All Schools'!$I$2:$I$21</c:f>
              <c:numCache>
                <c:formatCode>0.00</c:formatCode>
                <c:ptCount val="20"/>
                <c:pt idx="0">
                  <c:v>0.88</c:v>
                </c:pt>
                <c:pt idx="1">
                  <c:v>0.81489999999999996</c:v>
                </c:pt>
                <c:pt idx="2">
                  <c:v>0.87</c:v>
                </c:pt>
                <c:pt idx="3">
                  <c:v>0.93400000000000005</c:v>
                </c:pt>
                <c:pt idx="4">
                  <c:v>0.92</c:v>
                </c:pt>
                <c:pt idx="5">
                  <c:v>0.84470000000000001</c:v>
                </c:pt>
                <c:pt idx="6">
                  <c:v>0.93569999999999998</c:v>
                </c:pt>
                <c:pt idx="7">
                  <c:v>0.93100000000000005</c:v>
                </c:pt>
                <c:pt idx="8">
                  <c:v>0.91549999999999998</c:v>
                </c:pt>
                <c:pt idx="9">
                  <c:v>0.87</c:v>
                </c:pt>
                <c:pt idx="10">
                  <c:v>0.83</c:v>
                </c:pt>
                <c:pt idx="11">
                  <c:v>0.89</c:v>
                </c:pt>
                <c:pt idx="12">
                  <c:v>0.93879999999999997</c:v>
                </c:pt>
                <c:pt idx="13">
                  <c:v>0.8448</c:v>
                </c:pt>
                <c:pt idx="14">
                  <c:v>0.91559999999999997</c:v>
                </c:pt>
                <c:pt idx="15">
                  <c:v>0.93</c:v>
                </c:pt>
                <c:pt idx="16">
                  <c:v>0.86</c:v>
                </c:pt>
                <c:pt idx="17">
                  <c:v>0.88</c:v>
                </c:pt>
                <c:pt idx="18">
                  <c:v>0.83</c:v>
                </c:pt>
                <c:pt idx="19">
                  <c:v>0.85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B9BE-4EFB-8FCD-918AA1A9A8CF}"/>
            </c:ext>
          </c:extLst>
        </c:ser>
        <c:ser>
          <c:idx val="8"/>
          <c:order val="7"/>
          <c:tx>
            <c:strRef>
              <c:f>'https://westernnewengland-my.sharepoint.com/personal/kl608260_wne_edu/Documents/[Program Services Revenue.xlsx]% All Schools'!$J$1</c:f>
              <c:strCache>
                <c:ptCount val="1"/>
                <c:pt idx="0">
                  <c:v>Lesley University</c:v>
                </c:pt>
              </c:strCache>
            </c:strRef>
          </c:tx>
          <c:spPr>
            <a:ln w="28575" cap="rnd">
              <a:solidFill>
                <a:schemeClr val="dk1">
                  <a:tint val="55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'https://westernnewengland-my.sharepoint.com/personal/kl608260_wne_edu/Documents/[Program Services Revenue.xlsx]% All Schools'!$A$2:$A$21</c:f>
              <c:numCache>
                <c:formatCode>General</c:formatCode>
                <c:ptCount val="20"/>
                <c:pt idx="0">
                  <c:v>2004</c:v>
                </c:pt>
                <c:pt idx="1">
                  <c:v>2005</c:v>
                </c:pt>
                <c:pt idx="2">
                  <c:v>2006</c:v>
                </c:pt>
                <c:pt idx="3">
                  <c:v>2007</c:v>
                </c:pt>
                <c:pt idx="4">
                  <c:v>2008</c:v>
                </c:pt>
                <c:pt idx="5">
                  <c:v>2009</c:v>
                </c:pt>
                <c:pt idx="6">
                  <c:v>2010</c:v>
                </c:pt>
                <c:pt idx="7">
                  <c:v>2011</c:v>
                </c:pt>
                <c:pt idx="8">
                  <c:v>2012</c:v>
                </c:pt>
                <c:pt idx="9">
                  <c:v>2013</c:v>
                </c:pt>
                <c:pt idx="10">
                  <c:v>2014</c:v>
                </c:pt>
                <c:pt idx="11">
                  <c:v>2015</c:v>
                </c:pt>
                <c:pt idx="12">
                  <c:v>2016</c:v>
                </c:pt>
                <c:pt idx="13">
                  <c:v>2017</c:v>
                </c:pt>
                <c:pt idx="14">
                  <c:v>2018</c:v>
                </c:pt>
                <c:pt idx="15">
                  <c:v>2019</c:v>
                </c:pt>
                <c:pt idx="16">
                  <c:v>2020</c:v>
                </c:pt>
                <c:pt idx="17">
                  <c:v>2021</c:v>
                </c:pt>
                <c:pt idx="18">
                  <c:v>2022</c:v>
                </c:pt>
                <c:pt idx="19">
                  <c:v>2023</c:v>
                </c:pt>
              </c:numCache>
            </c:numRef>
          </c:cat>
          <c:val>
            <c:numRef>
              <c:f>'https://westernnewengland-my.sharepoint.com/personal/kl608260_wne_edu/Documents/[Program Services Revenue.xlsx]% All Schools'!$J$2:$J$21</c:f>
              <c:numCache>
                <c:formatCode>0.00</c:formatCode>
                <c:ptCount val="20"/>
                <c:pt idx="0">
                  <c:v>0.94720000000000004</c:v>
                </c:pt>
                <c:pt idx="1">
                  <c:v>0.88749999999999996</c:v>
                </c:pt>
                <c:pt idx="2">
                  <c:v>0.88959999999999995</c:v>
                </c:pt>
                <c:pt idx="3">
                  <c:v>0.94</c:v>
                </c:pt>
                <c:pt idx="4">
                  <c:v>0.9</c:v>
                </c:pt>
                <c:pt idx="5">
                  <c:v>0.95640000000000003</c:v>
                </c:pt>
                <c:pt idx="6">
                  <c:v>0.9254</c:v>
                </c:pt>
                <c:pt idx="7">
                  <c:v>0.90280000000000005</c:v>
                </c:pt>
                <c:pt idx="8">
                  <c:v>0.88</c:v>
                </c:pt>
                <c:pt idx="9">
                  <c:v>0.81679999999999997</c:v>
                </c:pt>
                <c:pt idx="10">
                  <c:v>0.94</c:v>
                </c:pt>
                <c:pt idx="11">
                  <c:v>0.91500000000000004</c:v>
                </c:pt>
                <c:pt idx="12">
                  <c:v>0.85499999999999998</c:v>
                </c:pt>
                <c:pt idx="13">
                  <c:v>0.89459999999999995</c:v>
                </c:pt>
                <c:pt idx="14">
                  <c:v>0.85429999999999995</c:v>
                </c:pt>
                <c:pt idx="15">
                  <c:v>0.81679999999999997</c:v>
                </c:pt>
                <c:pt idx="16">
                  <c:v>0.88039999999999996</c:v>
                </c:pt>
                <c:pt idx="17">
                  <c:v>0.85109999999999997</c:v>
                </c:pt>
                <c:pt idx="18">
                  <c:v>0.82979999999999998</c:v>
                </c:pt>
                <c:pt idx="19">
                  <c:v>0.90082539682539686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B9BE-4EFB-8FCD-918AA1A9A8CF}"/>
            </c:ext>
          </c:extLst>
        </c:ser>
        <c:ser>
          <c:idx val="9"/>
          <c:order val="8"/>
          <c:tx>
            <c:strRef>
              <c:f>'https://westernnewengland-my.sharepoint.com/personal/kl608260_wne_edu/Documents/[Program Services Revenue.xlsx]% All Schools'!$K$1</c:f>
              <c:strCache>
                <c:ptCount val="1"/>
                <c:pt idx="0">
                  <c:v>Massachusetts Institute of Technology</c:v>
                </c:pt>
              </c:strCache>
            </c:strRef>
          </c:tx>
          <c:spPr>
            <a:ln w="28575" cap="rnd">
              <a:solidFill>
                <a:schemeClr val="dk1">
                  <a:tint val="75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'https://westernnewengland-my.sharepoint.com/personal/kl608260_wne_edu/Documents/[Program Services Revenue.xlsx]% All Schools'!$A$2:$A$21</c:f>
              <c:numCache>
                <c:formatCode>General</c:formatCode>
                <c:ptCount val="20"/>
                <c:pt idx="0">
                  <c:v>2004</c:v>
                </c:pt>
                <c:pt idx="1">
                  <c:v>2005</c:v>
                </c:pt>
                <c:pt idx="2">
                  <c:v>2006</c:v>
                </c:pt>
                <c:pt idx="3">
                  <c:v>2007</c:v>
                </c:pt>
                <c:pt idx="4">
                  <c:v>2008</c:v>
                </c:pt>
                <c:pt idx="5">
                  <c:v>2009</c:v>
                </c:pt>
                <c:pt idx="6">
                  <c:v>2010</c:v>
                </c:pt>
                <c:pt idx="7">
                  <c:v>2011</c:v>
                </c:pt>
                <c:pt idx="8">
                  <c:v>2012</c:v>
                </c:pt>
                <c:pt idx="9">
                  <c:v>2013</c:v>
                </c:pt>
                <c:pt idx="10">
                  <c:v>2014</c:v>
                </c:pt>
                <c:pt idx="11">
                  <c:v>2015</c:v>
                </c:pt>
                <c:pt idx="12">
                  <c:v>2016</c:v>
                </c:pt>
                <c:pt idx="13">
                  <c:v>2017</c:v>
                </c:pt>
                <c:pt idx="14">
                  <c:v>2018</c:v>
                </c:pt>
                <c:pt idx="15">
                  <c:v>2019</c:v>
                </c:pt>
                <c:pt idx="16">
                  <c:v>2020</c:v>
                </c:pt>
                <c:pt idx="17">
                  <c:v>2021</c:v>
                </c:pt>
                <c:pt idx="18">
                  <c:v>2022</c:v>
                </c:pt>
                <c:pt idx="19">
                  <c:v>2023</c:v>
                </c:pt>
              </c:numCache>
            </c:numRef>
          </c:cat>
          <c:val>
            <c:numRef>
              <c:f>'https://westernnewengland-my.sharepoint.com/personal/kl608260_wne_edu/Documents/[Program Services Revenue.xlsx]% All Schools'!$K$2:$K$21</c:f>
              <c:numCache>
                <c:formatCode>0.00</c:formatCode>
                <c:ptCount val="20"/>
                <c:pt idx="0">
                  <c:v>0.90039999999999998</c:v>
                </c:pt>
                <c:pt idx="1">
                  <c:v>0.82369999999999999</c:v>
                </c:pt>
                <c:pt idx="2">
                  <c:v>0.95</c:v>
                </c:pt>
                <c:pt idx="3">
                  <c:v>0.87</c:v>
                </c:pt>
                <c:pt idx="4">
                  <c:v>0.93</c:v>
                </c:pt>
                <c:pt idx="5">
                  <c:v>0.9</c:v>
                </c:pt>
                <c:pt idx="6">
                  <c:v>0.92910000000000004</c:v>
                </c:pt>
                <c:pt idx="7">
                  <c:v>0.93559999999999999</c:v>
                </c:pt>
                <c:pt idx="8">
                  <c:v>0.94310000000000005</c:v>
                </c:pt>
                <c:pt idx="9">
                  <c:v>0.87</c:v>
                </c:pt>
                <c:pt idx="10">
                  <c:v>0.9</c:v>
                </c:pt>
                <c:pt idx="11">
                  <c:v>0.92</c:v>
                </c:pt>
                <c:pt idx="12">
                  <c:v>0.83460000000000001</c:v>
                </c:pt>
                <c:pt idx="13">
                  <c:v>0.93679999999999997</c:v>
                </c:pt>
                <c:pt idx="14">
                  <c:v>0.877</c:v>
                </c:pt>
                <c:pt idx="15">
                  <c:v>0.93610000000000004</c:v>
                </c:pt>
                <c:pt idx="16">
                  <c:v>0.90920000000000001</c:v>
                </c:pt>
                <c:pt idx="17">
                  <c:v>0.95589999999999997</c:v>
                </c:pt>
                <c:pt idx="18">
                  <c:v>0.82979999999999998</c:v>
                </c:pt>
                <c:pt idx="19">
                  <c:v>0.90177936507936507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8-B9BE-4EFB-8FCD-918AA1A9A8CF}"/>
            </c:ext>
          </c:extLst>
        </c:ser>
        <c:ser>
          <c:idx val="10"/>
          <c:order val="9"/>
          <c:tx>
            <c:strRef>
              <c:f>'https://westernnewengland-my.sharepoint.com/personal/kl608260_wne_edu/Documents/[Program Services Revenue.xlsx]% All Schools'!$L$1</c:f>
              <c:strCache>
                <c:ptCount val="1"/>
                <c:pt idx="0">
                  <c:v>Merrimack College</c:v>
                </c:pt>
              </c:strCache>
            </c:strRef>
          </c:tx>
          <c:spPr>
            <a:ln w="28575" cap="rnd">
              <a:solidFill>
                <a:schemeClr val="dk1">
                  <a:tint val="985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'https://westernnewengland-my.sharepoint.com/personal/kl608260_wne_edu/Documents/[Program Services Revenue.xlsx]% All Schools'!$A$2:$A$21</c:f>
              <c:numCache>
                <c:formatCode>General</c:formatCode>
                <c:ptCount val="20"/>
                <c:pt idx="0">
                  <c:v>2004</c:v>
                </c:pt>
                <c:pt idx="1">
                  <c:v>2005</c:v>
                </c:pt>
                <c:pt idx="2">
                  <c:v>2006</c:v>
                </c:pt>
                <c:pt idx="3">
                  <c:v>2007</c:v>
                </c:pt>
                <c:pt idx="4">
                  <c:v>2008</c:v>
                </c:pt>
                <c:pt idx="5">
                  <c:v>2009</c:v>
                </c:pt>
                <c:pt idx="6">
                  <c:v>2010</c:v>
                </c:pt>
                <c:pt idx="7">
                  <c:v>2011</c:v>
                </c:pt>
                <c:pt idx="8">
                  <c:v>2012</c:v>
                </c:pt>
                <c:pt idx="9">
                  <c:v>2013</c:v>
                </c:pt>
                <c:pt idx="10">
                  <c:v>2014</c:v>
                </c:pt>
                <c:pt idx="11">
                  <c:v>2015</c:v>
                </c:pt>
                <c:pt idx="12">
                  <c:v>2016</c:v>
                </c:pt>
                <c:pt idx="13">
                  <c:v>2017</c:v>
                </c:pt>
                <c:pt idx="14">
                  <c:v>2018</c:v>
                </c:pt>
                <c:pt idx="15">
                  <c:v>2019</c:v>
                </c:pt>
                <c:pt idx="16">
                  <c:v>2020</c:v>
                </c:pt>
                <c:pt idx="17">
                  <c:v>2021</c:v>
                </c:pt>
                <c:pt idx="18">
                  <c:v>2022</c:v>
                </c:pt>
                <c:pt idx="19">
                  <c:v>2023</c:v>
                </c:pt>
              </c:numCache>
            </c:numRef>
          </c:cat>
          <c:val>
            <c:numRef>
              <c:f>'https://westernnewengland-my.sharepoint.com/personal/kl608260_wne_edu/Documents/[Program Services Revenue.xlsx]% All Schools'!$L$2:$L$21</c:f>
              <c:numCache>
                <c:formatCode>0.00</c:formatCode>
                <c:ptCount val="20"/>
                <c:pt idx="0">
                  <c:v>0.82669999999999999</c:v>
                </c:pt>
                <c:pt idx="1">
                  <c:v>0.85</c:v>
                </c:pt>
                <c:pt idx="2">
                  <c:v>0.80449999999999999</c:v>
                </c:pt>
                <c:pt idx="3">
                  <c:v>0.87</c:v>
                </c:pt>
                <c:pt idx="4">
                  <c:v>0.83</c:v>
                </c:pt>
                <c:pt idx="5">
                  <c:v>0.92669999999999997</c:v>
                </c:pt>
                <c:pt idx="6">
                  <c:v>0.95989999999999998</c:v>
                </c:pt>
                <c:pt idx="7">
                  <c:v>0.92410000000000003</c:v>
                </c:pt>
                <c:pt idx="8">
                  <c:v>0.89729999999999999</c:v>
                </c:pt>
                <c:pt idx="9">
                  <c:v>0.93569999999999998</c:v>
                </c:pt>
                <c:pt idx="10">
                  <c:v>0.90469999999999995</c:v>
                </c:pt>
                <c:pt idx="11">
                  <c:v>0.87729999999999997</c:v>
                </c:pt>
                <c:pt idx="12">
                  <c:v>0.87450000000000006</c:v>
                </c:pt>
                <c:pt idx="13">
                  <c:v>0.86040000000000005</c:v>
                </c:pt>
                <c:pt idx="14">
                  <c:v>0.88539999999999996</c:v>
                </c:pt>
                <c:pt idx="15">
                  <c:v>0.80969999999999998</c:v>
                </c:pt>
                <c:pt idx="16">
                  <c:v>0.90620000000000001</c:v>
                </c:pt>
                <c:pt idx="17">
                  <c:v>0.93140000000000001</c:v>
                </c:pt>
                <c:pt idx="18">
                  <c:v>0.88139999999999996</c:v>
                </c:pt>
                <c:pt idx="19">
                  <c:v>0.90722380952380965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9-B9BE-4EFB-8FCD-918AA1A9A8CF}"/>
            </c:ext>
          </c:extLst>
        </c:ser>
        <c:ser>
          <c:idx val="11"/>
          <c:order val="10"/>
          <c:tx>
            <c:strRef>
              <c:f>'https://westernnewengland-my.sharepoint.com/personal/kl608260_wne_edu/Documents/[Program Services Revenue.xlsx]% All Schools'!$M$1</c:f>
              <c:strCache>
                <c:ptCount val="1"/>
                <c:pt idx="0">
                  <c:v>Nichols College</c:v>
                </c:pt>
              </c:strCache>
            </c:strRef>
          </c:tx>
          <c:spPr>
            <a:ln w="28575" cap="rnd">
              <a:solidFill>
                <a:schemeClr val="dk1">
                  <a:tint val="3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'https://westernnewengland-my.sharepoint.com/personal/kl608260_wne_edu/Documents/[Program Services Revenue.xlsx]% All Schools'!$A$2:$A$21</c:f>
              <c:numCache>
                <c:formatCode>General</c:formatCode>
                <c:ptCount val="20"/>
                <c:pt idx="0">
                  <c:v>2004</c:v>
                </c:pt>
                <c:pt idx="1">
                  <c:v>2005</c:v>
                </c:pt>
                <c:pt idx="2">
                  <c:v>2006</c:v>
                </c:pt>
                <c:pt idx="3">
                  <c:v>2007</c:v>
                </c:pt>
                <c:pt idx="4">
                  <c:v>2008</c:v>
                </c:pt>
                <c:pt idx="5">
                  <c:v>2009</c:v>
                </c:pt>
                <c:pt idx="6">
                  <c:v>2010</c:v>
                </c:pt>
                <c:pt idx="7">
                  <c:v>2011</c:v>
                </c:pt>
                <c:pt idx="8">
                  <c:v>2012</c:v>
                </c:pt>
                <c:pt idx="9">
                  <c:v>2013</c:v>
                </c:pt>
                <c:pt idx="10">
                  <c:v>2014</c:v>
                </c:pt>
                <c:pt idx="11">
                  <c:v>2015</c:v>
                </c:pt>
                <c:pt idx="12">
                  <c:v>2016</c:v>
                </c:pt>
                <c:pt idx="13">
                  <c:v>2017</c:v>
                </c:pt>
                <c:pt idx="14">
                  <c:v>2018</c:v>
                </c:pt>
                <c:pt idx="15">
                  <c:v>2019</c:v>
                </c:pt>
                <c:pt idx="16">
                  <c:v>2020</c:v>
                </c:pt>
                <c:pt idx="17">
                  <c:v>2021</c:v>
                </c:pt>
                <c:pt idx="18">
                  <c:v>2022</c:v>
                </c:pt>
                <c:pt idx="19">
                  <c:v>2023</c:v>
                </c:pt>
              </c:numCache>
            </c:numRef>
          </c:cat>
          <c:val>
            <c:numRef>
              <c:f>'https://westernnewengland-my.sharepoint.com/personal/kl608260_wne_edu/Documents/[Program Services Revenue.xlsx]% All Schools'!$M$2:$M$21</c:f>
              <c:numCache>
                <c:formatCode>0.00</c:formatCode>
                <c:ptCount val="20"/>
                <c:pt idx="0">
                  <c:v>0.93689999999999996</c:v>
                </c:pt>
                <c:pt idx="1">
                  <c:v>0.93659999999999999</c:v>
                </c:pt>
                <c:pt idx="2">
                  <c:v>0.87429999999999997</c:v>
                </c:pt>
                <c:pt idx="3">
                  <c:v>0.89</c:v>
                </c:pt>
                <c:pt idx="4">
                  <c:v>0.91</c:v>
                </c:pt>
                <c:pt idx="5">
                  <c:v>0.89</c:v>
                </c:pt>
                <c:pt idx="6">
                  <c:v>0.93879999999999997</c:v>
                </c:pt>
                <c:pt idx="7">
                  <c:v>0.91920000000000002</c:v>
                </c:pt>
                <c:pt idx="8">
                  <c:v>0.84630000000000005</c:v>
                </c:pt>
                <c:pt idx="9">
                  <c:v>0.86480000000000001</c:v>
                </c:pt>
                <c:pt idx="10">
                  <c:v>0.92989999999999995</c:v>
                </c:pt>
                <c:pt idx="11">
                  <c:v>0.95140000000000002</c:v>
                </c:pt>
                <c:pt idx="12">
                  <c:v>0.95099999999999996</c:v>
                </c:pt>
                <c:pt idx="13">
                  <c:v>0.91669999999999996</c:v>
                </c:pt>
                <c:pt idx="14">
                  <c:v>0.89410000000000001</c:v>
                </c:pt>
                <c:pt idx="15">
                  <c:v>0.93330000000000002</c:v>
                </c:pt>
                <c:pt idx="16">
                  <c:v>0.93120000000000003</c:v>
                </c:pt>
                <c:pt idx="17">
                  <c:v>0.9073</c:v>
                </c:pt>
                <c:pt idx="18">
                  <c:v>0.87</c:v>
                </c:pt>
                <c:pt idx="19">
                  <c:v>0.87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A-B9BE-4EFB-8FCD-918AA1A9A8CF}"/>
            </c:ext>
          </c:extLst>
        </c:ser>
        <c:ser>
          <c:idx val="12"/>
          <c:order val="11"/>
          <c:tx>
            <c:strRef>
              <c:f>'https://westernnewengland-my.sharepoint.com/personal/kl608260_wne_edu/Documents/[Program Services Revenue.xlsx]% All Schools'!$N$1</c:f>
              <c:strCache>
                <c:ptCount val="1"/>
                <c:pt idx="0">
                  <c:v>Northeastern University</c:v>
                </c:pt>
              </c:strCache>
            </c:strRef>
          </c:tx>
          <c:spPr>
            <a:ln w="28575" cap="rnd">
              <a:solidFill>
                <a:schemeClr val="dk1">
                  <a:tint val="6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'https://westernnewengland-my.sharepoint.com/personal/kl608260_wne_edu/Documents/[Program Services Revenue.xlsx]% All Schools'!$A$2:$A$21</c:f>
              <c:numCache>
                <c:formatCode>General</c:formatCode>
                <c:ptCount val="20"/>
                <c:pt idx="0">
                  <c:v>2004</c:v>
                </c:pt>
                <c:pt idx="1">
                  <c:v>2005</c:v>
                </c:pt>
                <c:pt idx="2">
                  <c:v>2006</c:v>
                </c:pt>
                <c:pt idx="3">
                  <c:v>2007</c:v>
                </c:pt>
                <c:pt idx="4">
                  <c:v>2008</c:v>
                </c:pt>
                <c:pt idx="5">
                  <c:v>2009</c:v>
                </c:pt>
                <c:pt idx="6">
                  <c:v>2010</c:v>
                </c:pt>
                <c:pt idx="7">
                  <c:v>2011</c:v>
                </c:pt>
                <c:pt idx="8">
                  <c:v>2012</c:v>
                </c:pt>
                <c:pt idx="9">
                  <c:v>2013</c:v>
                </c:pt>
                <c:pt idx="10">
                  <c:v>2014</c:v>
                </c:pt>
                <c:pt idx="11">
                  <c:v>2015</c:v>
                </c:pt>
                <c:pt idx="12">
                  <c:v>2016</c:v>
                </c:pt>
                <c:pt idx="13">
                  <c:v>2017</c:v>
                </c:pt>
                <c:pt idx="14">
                  <c:v>2018</c:v>
                </c:pt>
                <c:pt idx="15">
                  <c:v>2019</c:v>
                </c:pt>
                <c:pt idx="16">
                  <c:v>2020</c:v>
                </c:pt>
                <c:pt idx="17">
                  <c:v>2021</c:v>
                </c:pt>
                <c:pt idx="18">
                  <c:v>2022</c:v>
                </c:pt>
                <c:pt idx="19">
                  <c:v>2023</c:v>
                </c:pt>
              </c:numCache>
            </c:numRef>
          </c:cat>
          <c:val>
            <c:numRef>
              <c:f>'https://westernnewengland-my.sharepoint.com/personal/kl608260_wne_edu/Documents/[Program Services Revenue.xlsx]% All Schools'!$N$2:$N$21</c:f>
              <c:numCache>
                <c:formatCode>0.00</c:formatCode>
                <c:ptCount val="20"/>
                <c:pt idx="0">
                  <c:v>0.89</c:v>
                </c:pt>
                <c:pt idx="1">
                  <c:v>0.88</c:v>
                </c:pt>
                <c:pt idx="2">
                  <c:v>0.85</c:v>
                </c:pt>
                <c:pt idx="3">
                  <c:v>0.98</c:v>
                </c:pt>
                <c:pt idx="4">
                  <c:v>0.87180000000000002</c:v>
                </c:pt>
                <c:pt idx="5">
                  <c:v>0.84219999999999995</c:v>
                </c:pt>
                <c:pt idx="6">
                  <c:v>0.88</c:v>
                </c:pt>
                <c:pt idx="7">
                  <c:v>0.88600000000000001</c:v>
                </c:pt>
                <c:pt idx="8">
                  <c:v>0.90359999999999996</c:v>
                </c:pt>
                <c:pt idx="9">
                  <c:v>0.89049999999999996</c:v>
                </c:pt>
                <c:pt idx="10">
                  <c:v>0.91869999999999996</c:v>
                </c:pt>
                <c:pt idx="11">
                  <c:v>0.91769999999999996</c:v>
                </c:pt>
                <c:pt idx="12">
                  <c:v>0.90139999999999998</c:v>
                </c:pt>
                <c:pt idx="13">
                  <c:v>0.9425</c:v>
                </c:pt>
                <c:pt idx="14">
                  <c:v>0.85</c:v>
                </c:pt>
                <c:pt idx="15">
                  <c:v>0.93</c:v>
                </c:pt>
                <c:pt idx="16">
                  <c:v>0.92</c:v>
                </c:pt>
                <c:pt idx="17">
                  <c:v>0.89</c:v>
                </c:pt>
                <c:pt idx="18">
                  <c:v>0.85</c:v>
                </c:pt>
                <c:pt idx="19">
                  <c:v>0.89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B-B9BE-4EFB-8FCD-918AA1A9A8CF}"/>
            </c:ext>
          </c:extLst>
        </c:ser>
        <c:ser>
          <c:idx val="13"/>
          <c:order val="12"/>
          <c:tx>
            <c:strRef>
              <c:f>'https://westernnewengland-my.sharepoint.com/personal/kl608260_wne_edu/Documents/[Program Services Revenue.xlsx]% All Schools'!$O$1</c:f>
              <c:strCache>
                <c:ptCount val="1"/>
                <c:pt idx="0">
                  <c:v>Quinnipiac University</c:v>
                </c:pt>
              </c:strCache>
            </c:strRef>
          </c:tx>
          <c:spPr>
            <a:ln w="28575" cap="rnd">
              <a:solidFill>
                <a:schemeClr val="dk1">
                  <a:tint val="8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'https://westernnewengland-my.sharepoint.com/personal/kl608260_wne_edu/Documents/[Program Services Revenue.xlsx]% All Schools'!$A$2:$A$21</c:f>
              <c:numCache>
                <c:formatCode>General</c:formatCode>
                <c:ptCount val="20"/>
                <c:pt idx="0">
                  <c:v>2004</c:v>
                </c:pt>
                <c:pt idx="1">
                  <c:v>2005</c:v>
                </c:pt>
                <c:pt idx="2">
                  <c:v>2006</c:v>
                </c:pt>
                <c:pt idx="3">
                  <c:v>2007</c:v>
                </c:pt>
                <c:pt idx="4">
                  <c:v>2008</c:v>
                </c:pt>
                <c:pt idx="5">
                  <c:v>2009</c:v>
                </c:pt>
                <c:pt idx="6">
                  <c:v>2010</c:v>
                </c:pt>
                <c:pt idx="7">
                  <c:v>2011</c:v>
                </c:pt>
                <c:pt idx="8">
                  <c:v>2012</c:v>
                </c:pt>
                <c:pt idx="9">
                  <c:v>2013</c:v>
                </c:pt>
                <c:pt idx="10">
                  <c:v>2014</c:v>
                </c:pt>
                <c:pt idx="11">
                  <c:v>2015</c:v>
                </c:pt>
                <c:pt idx="12">
                  <c:v>2016</c:v>
                </c:pt>
                <c:pt idx="13">
                  <c:v>2017</c:v>
                </c:pt>
                <c:pt idx="14">
                  <c:v>2018</c:v>
                </c:pt>
                <c:pt idx="15">
                  <c:v>2019</c:v>
                </c:pt>
                <c:pt idx="16">
                  <c:v>2020</c:v>
                </c:pt>
                <c:pt idx="17">
                  <c:v>2021</c:v>
                </c:pt>
                <c:pt idx="18">
                  <c:v>2022</c:v>
                </c:pt>
                <c:pt idx="19">
                  <c:v>2023</c:v>
                </c:pt>
              </c:numCache>
            </c:numRef>
          </c:cat>
          <c:val>
            <c:numRef>
              <c:f>'https://westernnewengland-my.sharepoint.com/personal/kl608260_wne_edu/Documents/[Program Services Revenue.xlsx]% All Schools'!$O$2:$O$21</c:f>
              <c:numCache>
                <c:formatCode>0.00</c:formatCode>
                <c:ptCount val="20"/>
                <c:pt idx="0">
                  <c:v>0.94</c:v>
                </c:pt>
                <c:pt idx="1">
                  <c:v>0.9264</c:v>
                </c:pt>
                <c:pt idx="2">
                  <c:v>0.87619999999999998</c:v>
                </c:pt>
                <c:pt idx="3">
                  <c:v>0.95550000000000002</c:v>
                </c:pt>
                <c:pt idx="4">
                  <c:v>0.97</c:v>
                </c:pt>
                <c:pt idx="5">
                  <c:v>0.94</c:v>
                </c:pt>
                <c:pt idx="6">
                  <c:v>0.8599</c:v>
                </c:pt>
                <c:pt idx="7">
                  <c:v>0.87</c:v>
                </c:pt>
                <c:pt idx="8">
                  <c:v>0.83</c:v>
                </c:pt>
                <c:pt idx="9">
                  <c:v>0.83709999999999996</c:v>
                </c:pt>
                <c:pt idx="10">
                  <c:v>0.84899999999999998</c:v>
                </c:pt>
                <c:pt idx="11">
                  <c:v>0.87490000000000001</c:v>
                </c:pt>
                <c:pt idx="12">
                  <c:v>0.87</c:v>
                </c:pt>
                <c:pt idx="13">
                  <c:v>0.89</c:v>
                </c:pt>
                <c:pt idx="14">
                  <c:v>0.89</c:v>
                </c:pt>
                <c:pt idx="15">
                  <c:v>0.83</c:v>
                </c:pt>
                <c:pt idx="16">
                  <c:v>0.87109999999999999</c:v>
                </c:pt>
                <c:pt idx="17">
                  <c:v>0.8931</c:v>
                </c:pt>
                <c:pt idx="18">
                  <c:v>0.88</c:v>
                </c:pt>
                <c:pt idx="19">
                  <c:v>0.98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C-B9BE-4EFB-8FCD-918AA1A9A8CF}"/>
            </c:ext>
          </c:extLst>
        </c:ser>
        <c:ser>
          <c:idx val="14"/>
          <c:order val="13"/>
          <c:tx>
            <c:strRef>
              <c:f>'https://westernnewengland-my.sharepoint.com/personal/kl608260_wne_edu/Documents/[Program Services Revenue.xlsx]% All Schools'!$P$1</c:f>
              <c:strCache>
                <c:ptCount val="1"/>
                <c:pt idx="0">
                  <c:v>Roger Williams University</c:v>
                </c:pt>
              </c:strCache>
            </c:strRef>
          </c:tx>
          <c:spPr>
            <a:ln w="28575" cap="rnd">
              <a:solidFill>
                <a:schemeClr val="dk1">
                  <a:tint val="885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'https://westernnewengland-my.sharepoint.com/personal/kl608260_wne_edu/Documents/[Program Services Revenue.xlsx]% All Schools'!$A$2:$A$21</c:f>
              <c:numCache>
                <c:formatCode>General</c:formatCode>
                <c:ptCount val="20"/>
                <c:pt idx="0">
                  <c:v>2004</c:v>
                </c:pt>
                <c:pt idx="1">
                  <c:v>2005</c:v>
                </c:pt>
                <c:pt idx="2">
                  <c:v>2006</c:v>
                </c:pt>
                <c:pt idx="3">
                  <c:v>2007</c:v>
                </c:pt>
                <c:pt idx="4">
                  <c:v>2008</c:v>
                </c:pt>
                <c:pt idx="5">
                  <c:v>2009</c:v>
                </c:pt>
                <c:pt idx="6">
                  <c:v>2010</c:v>
                </c:pt>
                <c:pt idx="7">
                  <c:v>2011</c:v>
                </c:pt>
                <c:pt idx="8">
                  <c:v>2012</c:v>
                </c:pt>
                <c:pt idx="9">
                  <c:v>2013</c:v>
                </c:pt>
                <c:pt idx="10">
                  <c:v>2014</c:v>
                </c:pt>
                <c:pt idx="11">
                  <c:v>2015</c:v>
                </c:pt>
                <c:pt idx="12">
                  <c:v>2016</c:v>
                </c:pt>
                <c:pt idx="13">
                  <c:v>2017</c:v>
                </c:pt>
                <c:pt idx="14">
                  <c:v>2018</c:v>
                </c:pt>
                <c:pt idx="15">
                  <c:v>2019</c:v>
                </c:pt>
                <c:pt idx="16">
                  <c:v>2020</c:v>
                </c:pt>
                <c:pt idx="17">
                  <c:v>2021</c:v>
                </c:pt>
                <c:pt idx="18">
                  <c:v>2022</c:v>
                </c:pt>
                <c:pt idx="19">
                  <c:v>2023</c:v>
                </c:pt>
              </c:numCache>
            </c:numRef>
          </c:cat>
          <c:val>
            <c:numRef>
              <c:f>'https://westernnewengland-my.sharepoint.com/personal/kl608260_wne_edu/Documents/[Program Services Revenue.xlsx]% All Schools'!$P$2:$P$21</c:f>
              <c:numCache>
                <c:formatCode>0.00</c:formatCode>
                <c:ptCount val="20"/>
                <c:pt idx="0">
                  <c:v>0.84</c:v>
                </c:pt>
                <c:pt idx="1">
                  <c:v>0.89</c:v>
                </c:pt>
                <c:pt idx="2">
                  <c:v>0.87</c:v>
                </c:pt>
                <c:pt idx="3">
                  <c:v>0.94</c:v>
                </c:pt>
                <c:pt idx="4">
                  <c:v>0.91900000000000004</c:v>
                </c:pt>
                <c:pt idx="5">
                  <c:v>0.85</c:v>
                </c:pt>
                <c:pt idx="6">
                  <c:v>0.95350000000000001</c:v>
                </c:pt>
                <c:pt idx="7">
                  <c:v>0.88</c:v>
                </c:pt>
                <c:pt idx="8">
                  <c:v>0.88300000000000001</c:v>
                </c:pt>
                <c:pt idx="9">
                  <c:v>0.92300000000000004</c:v>
                </c:pt>
                <c:pt idx="10">
                  <c:v>0.91859999999999997</c:v>
                </c:pt>
                <c:pt idx="11">
                  <c:v>0.93820000000000003</c:v>
                </c:pt>
                <c:pt idx="12">
                  <c:v>0.96</c:v>
                </c:pt>
                <c:pt idx="13">
                  <c:v>0.89939999999999998</c:v>
                </c:pt>
                <c:pt idx="14">
                  <c:v>0.9425</c:v>
                </c:pt>
                <c:pt idx="15">
                  <c:v>0.91249999999999998</c:v>
                </c:pt>
                <c:pt idx="16">
                  <c:v>0.89300000000000002</c:v>
                </c:pt>
                <c:pt idx="17">
                  <c:v>0.87</c:v>
                </c:pt>
                <c:pt idx="18">
                  <c:v>0.87190000000000001</c:v>
                </c:pt>
                <c:pt idx="19">
                  <c:v>0.86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D-B9BE-4EFB-8FCD-918AA1A9A8CF}"/>
            </c:ext>
          </c:extLst>
        </c:ser>
        <c:ser>
          <c:idx val="15"/>
          <c:order val="14"/>
          <c:tx>
            <c:strRef>
              <c:f>'https://westernnewengland-my.sharepoint.com/personal/kl608260_wne_edu/Documents/[Program Services Revenue.xlsx]% All Schools'!$Q$1</c:f>
              <c:strCache>
                <c:ptCount val="1"/>
                <c:pt idx="0">
                  <c:v>Sacred Heart University</c:v>
                </c:pt>
              </c:strCache>
            </c:strRef>
          </c:tx>
          <c:spPr>
            <a:ln w="28575" cap="rnd">
              <a:solidFill>
                <a:schemeClr val="dk1">
                  <a:tint val="55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'https://westernnewengland-my.sharepoint.com/personal/kl608260_wne_edu/Documents/[Program Services Revenue.xlsx]% All Schools'!$A$2:$A$21</c:f>
              <c:numCache>
                <c:formatCode>General</c:formatCode>
                <c:ptCount val="20"/>
                <c:pt idx="0">
                  <c:v>2004</c:v>
                </c:pt>
                <c:pt idx="1">
                  <c:v>2005</c:v>
                </c:pt>
                <c:pt idx="2">
                  <c:v>2006</c:v>
                </c:pt>
                <c:pt idx="3">
                  <c:v>2007</c:v>
                </c:pt>
                <c:pt idx="4">
                  <c:v>2008</c:v>
                </c:pt>
                <c:pt idx="5">
                  <c:v>2009</c:v>
                </c:pt>
                <c:pt idx="6">
                  <c:v>2010</c:v>
                </c:pt>
                <c:pt idx="7">
                  <c:v>2011</c:v>
                </c:pt>
                <c:pt idx="8">
                  <c:v>2012</c:v>
                </c:pt>
                <c:pt idx="9">
                  <c:v>2013</c:v>
                </c:pt>
                <c:pt idx="10">
                  <c:v>2014</c:v>
                </c:pt>
                <c:pt idx="11">
                  <c:v>2015</c:v>
                </c:pt>
                <c:pt idx="12">
                  <c:v>2016</c:v>
                </c:pt>
                <c:pt idx="13">
                  <c:v>2017</c:v>
                </c:pt>
                <c:pt idx="14">
                  <c:v>2018</c:v>
                </c:pt>
                <c:pt idx="15">
                  <c:v>2019</c:v>
                </c:pt>
                <c:pt idx="16">
                  <c:v>2020</c:v>
                </c:pt>
                <c:pt idx="17">
                  <c:v>2021</c:v>
                </c:pt>
                <c:pt idx="18">
                  <c:v>2022</c:v>
                </c:pt>
                <c:pt idx="19">
                  <c:v>2023</c:v>
                </c:pt>
              </c:numCache>
            </c:numRef>
          </c:cat>
          <c:val>
            <c:numRef>
              <c:f>'https://westernnewengland-my.sharepoint.com/personal/kl608260_wne_edu/Documents/[Program Services Revenue.xlsx]% All Schools'!$Q$2:$Q$21</c:f>
              <c:numCache>
                <c:formatCode>0.00</c:formatCode>
                <c:ptCount val="20"/>
                <c:pt idx="0">
                  <c:v>0.93</c:v>
                </c:pt>
                <c:pt idx="1">
                  <c:v>0.95</c:v>
                </c:pt>
                <c:pt idx="2">
                  <c:v>0.92</c:v>
                </c:pt>
                <c:pt idx="3">
                  <c:v>0.84650000000000003</c:v>
                </c:pt>
                <c:pt idx="4">
                  <c:v>0.89980000000000004</c:v>
                </c:pt>
                <c:pt idx="5">
                  <c:v>0.92079999999999995</c:v>
                </c:pt>
                <c:pt idx="6">
                  <c:v>0.87590000000000001</c:v>
                </c:pt>
                <c:pt idx="7">
                  <c:v>0.87090000000000001</c:v>
                </c:pt>
                <c:pt idx="8">
                  <c:v>0.87</c:v>
                </c:pt>
                <c:pt idx="9">
                  <c:v>0.81669999999999998</c:v>
                </c:pt>
                <c:pt idx="10">
                  <c:v>0.88970000000000005</c:v>
                </c:pt>
                <c:pt idx="11">
                  <c:v>0.8226</c:v>
                </c:pt>
                <c:pt idx="12">
                  <c:v>0.88</c:v>
                </c:pt>
                <c:pt idx="13">
                  <c:v>0.82589999999999997</c:v>
                </c:pt>
                <c:pt idx="14">
                  <c:v>0.94</c:v>
                </c:pt>
                <c:pt idx="15">
                  <c:v>0.95420000000000005</c:v>
                </c:pt>
                <c:pt idx="16">
                  <c:v>0.87</c:v>
                </c:pt>
                <c:pt idx="17">
                  <c:v>0.89</c:v>
                </c:pt>
                <c:pt idx="18">
                  <c:v>0.84</c:v>
                </c:pt>
                <c:pt idx="19">
                  <c:v>0.92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E-B9BE-4EFB-8FCD-918AA1A9A8CF}"/>
            </c:ext>
          </c:extLst>
        </c:ser>
        <c:ser>
          <c:idx val="16"/>
          <c:order val="15"/>
          <c:tx>
            <c:strRef>
              <c:f>'https://westernnewengland-my.sharepoint.com/personal/kl608260_wne_edu/Documents/[Program Services Revenue.xlsx]% All Schools'!$R$1</c:f>
              <c:strCache>
                <c:ptCount val="1"/>
                <c:pt idx="0">
                  <c:v>Springfield College</c:v>
                </c:pt>
              </c:strCache>
            </c:strRef>
          </c:tx>
          <c:spPr>
            <a:ln w="28575" cap="rnd">
              <a:solidFill>
                <a:schemeClr val="dk1">
                  <a:tint val="75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'https://westernnewengland-my.sharepoint.com/personal/kl608260_wne_edu/Documents/[Program Services Revenue.xlsx]% All Schools'!$A$2:$A$21</c:f>
              <c:numCache>
                <c:formatCode>General</c:formatCode>
                <c:ptCount val="20"/>
                <c:pt idx="0">
                  <c:v>2004</c:v>
                </c:pt>
                <c:pt idx="1">
                  <c:v>2005</c:v>
                </c:pt>
                <c:pt idx="2">
                  <c:v>2006</c:v>
                </c:pt>
                <c:pt idx="3">
                  <c:v>2007</c:v>
                </c:pt>
                <c:pt idx="4">
                  <c:v>2008</c:v>
                </c:pt>
                <c:pt idx="5">
                  <c:v>2009</c:v>
                </c:pt>
                <c:pt idx="6">
                  <c:v>2010</c:v>
                </c:pt>
                <c:pt idx="7">
                  <c:v>2011</c:v>
                </c:pt>
                <c:pt idx="8">
                  <c:v>2012</c:v>
                </c:pt>
                <c:pt idx="9">
                  <c:v>2013</c:v>
                </c:pt>
                <c:pt idx="10">
                  <c:v>2014</c:v>
                </c:pt>
                <c:pt idx="11">
                  <c:v>2015</c:v>
                </c:pt>
                <c:pt idx="12">
                  <c:v>2016</c:v>
                </c:pt>
                <c:pt idx="13">
                  <c:v>2017</c:v>
                </c:pt>
                <c:pt idx="14">
                  <c:v>2018</c:v>
                </c:pt>
                <c:pt idx="15">
                  <c:v>2019</c:v>
                </c:pt>
                <c:pt idx="16">
                  <c:v>2020</c:v>
                </c:pt>
                <c:pt idx="17">
                  <c:v>2021</c:v>
                </c:pt>
                <c:pt idx="18">
                  <c:v>2022</c:v>
                </c:pt>
                <c:pt idx="19">
                  <c:v>2023</c:v>
                </c:pt>
              </c:numCache>
            </c:numRef>
          </c:cat>
          <c:val>
            <c:numRef>
              <c:f>'https://westernnewengland-my.sharepoint.com/personal/kl608260_wne_edu/Documents/[Program Services Revenue.xlsx]% All Schools'!$R$2:$R$21</c:f>
              <c:numCache>
                <c:formatCode>0.00</c:formatCode>
                <c:ptCount val="20"/>
                <c:pt idx="0">
                  <c:v>0.90180000000000005</c:v>
                </c:pt>
                <c:pt idx="1">
                  <c:v>0.92</c:v>
                </c:pt>
                <c:pt idx="2">
                  <c:v>0.93</c:v>
                </c:pt>
                <c:pt idx="3">
                  <c:v>0.82769999999999999</c:v>
                </c:pt>
                <c:pt idx="4">
                  <c:v>0.87</c:v>
                </c:pt>
                <c:pt idx="5">
                  <c:v>0.95409999999999995</c:v>
                </c:pt>
                <c:pt idx="6">
                  <c:v>0.95</c:v>
                </c:pt>
                <c:pt idx="7">
                  <c:v>0.9355</c:v>
                </c:pt>
                <c:pt idx="8">
                  <c:v>0.93130000000000002</c:v>
                </c:pt>
                <c:pt idx="9">
                  <c:v>0.94230000000000003</c:v>
                </c:pt>
                <c:pt idx="10">
                  <c:v>0.93310000000000004</c:v>
                </c:pt>
                <c:pt idx="11">
                  <c:v>0.89</c:v>
                </c:pt>
                <c:pt idx="12">
                  <c:v>0.93600000000000005</c:v>
                </c:pt>
                <c:pt idx="13">
                  <c:v>0.88249999999999995</c:v>
                </c:pt>
                <c:pt idx="14">
                  <c:v>0.89500000000000002</c:v>
                </c:pt>
                <c:pt idx="15">
                  <c:v>0.91369999999999996</c:v>
                </c:pt>
                <c:pt idx="16">
                  <c:v>0.90349999999999997</c:v>
                </c:pt>
                <c:pt idx="17">
                  <c:v>0.84850000000000003</c:v>
                </c:pt>
                <c:pt idx="18">
                  <c:v>0.91420000000000001</c:v>
                </c:pt>
                <c:pt idx="19">
                  <c:v>0.87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F-B9BE-4EFB-8FCD-918AA1A9A8CF}"/>
            </c:ext>
          </c:extLst>
        </c:ser>
        <c:ser>
          <c:idx val="17"/>
          <c:order val="16"/>
          <c:tx>
            <c:strRef>
              <c:f>'https://westernnewengland-my.sharepoint.com/personal/kl608260_wne_edu/Documents/[Program Services Revenue.xlsx]% All Schools'!$S$1</c:f>
              <c:strCache>
                <c:ptCount val="1"/>
                <c:pt idx="0">
                  <c:v>Suffolk University</c:v>
                </c:pt>
              </c:strCache>
            </c:strRef>
          </c:tx>
          <c:spPr>
            <a:ln w="28575" cap="rnd">
              <a:solidFill>
                <a:schemeClr val="dk1">
                  <a:tint val="985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'https://westernnewengland-my.sharepoint.com/personal/kl608260_wne_edu/Documents/[Program Services Revenue.xlsx]% All Schools'!$A$2:$A$21</c:f>
              <c:numCache>
                <c:formatCode>General</c:formatCode>
                <c:ptCount val="20"/>
                <c:pt idx="0">
                  <c:v>2004</c:v>
                </c:pt>
                <c:pt idx="1">
                  <c:v>2005</c:v>
                </c:pt>
                <c:pt idx="2">
                  <c:v>2006</c:v>
                </c:pt>
                <c:pt idx="3">
                  <c:v>2007</c:v>
                </c:pt>
                <c:pt idx="4">
                  <c:v>2008</c:v>
                </c:pt>
                <c:pt idx="5">
                  <c:v>2009</c:v>
                </c:pt>
                <c:pt idx="6">
                  <c:v>2010</c:v>
                </c:pt>
                <c:pt idx="7">
                  <c:v>2011</c:v>
                </c:pt>
                <c:pt idx="8">
                  <c:v>2012</c:v>
                </c:pt>
                <c:pt idx="9">
                  <c:v>2013</c:v>
                </c:pt>
                <c:pt idx="10">
                  <c:v>2014</c:v>
                </c:pt>
                <c:pt idx="11">
                  <c:v>2015</c:v>
                </c:pt>
                <c:pt idx="12">
                  <c:v>2016</c:v>
                </c:pt>
                <c:pt idx="13">
                  <c:v>2017</c:v>
                </c:pt>
                <c:pt idx="14">
                  <c:v>2018</c:v>
                </c:pt>
                <c:pt idx="15">
                  <c:v>2019</c:v>
                </c:pt>
                <c:pt idx="16">
                  <c:v>2020</c:v>
                </c:pt>
                <c:pt idx="17">
                  <c:v>2021</c:v>
                </c:pt>
                <c:pt idx="18">
                  <c:v>2022</c:v>
                </c:pt>
                <c:pt idx="19">
                  <c:v>2023</c:v>
                </c:pt>
              </c:numCache>
            </c:numRef>
          </c:cat>
          <c:val>
            <c:numRef>
              <c:f>'https://westernnewengland-my.sharepoint.com/personal/kl608260_wne_edu/Documents/[Program Services Revenue.xlsx]% All Schools'!$S$2:$S$21</c:f>
              <c:numCache>
                <c:formatCode>0.00</c:formatCode>
                <c:ptCount val="20"/>
                <c:pt idx="0">
                  <c:v>0.88</c:v>
                </c:pt>
                <c:pt idx="1">
                  <c:v>0.96</c:v>
                </c:pt>
                <c:pt idx="2">
                  <c:v>0.93</c:v>
                </c:pt>
                <c:pt idx="3">
                  <c:v>0.85</c:v>
                </c:pt>
                <c:pt idx="4">
                  <c:v>0.88</c:v>
                </c:pt>
                <c:pt idx="5">
                  <c:v>0.87</c:v>
                </c:pt>
                <c:pt idx="6">
                  <c:v>0.8861</c:v>
                </c:pt>
                <c:pt idx="7">
                  <c:v>0.9</c:v>
                </c:pt>
                <c:pt idx="8">
                  <c:v>0.94</c:v>
                </c:pt>
                <c:pt idx="9">
                  <c:v>0.92</c:v>
                </c:pt>
                <c:pt idx="10">
                  <c:v>0.93</c:v>
                </c:pt>
                <c:pt idx="11">
                  <c:v>0.94</c:v>
                </c:pt>
                <c:pt idx="12">
                  <c:v>0.89</c:v>
                </c:pt>
                <c:pt idx="13">
                  <c:v>0.89</c:v>
                </c:pt>
                <c:pt idx="14">
                  <c:v>0.86</c:v>
                </c:pt>
                <c:pt idx="15">
                  <c:v>0.9</c:v>
                </c:pt>
                <c:pt idx="16">
                  <c:v>0.94679999999999997</c:v>
                </c:pt>
                <c:pt idx="17">
                  <c:v>0.9143</c:v>
                </c:pt>
                <c:pt idx="18">
                  <c:v>0.87</c:v>
                </c:pt>
                <c:pt idx="19">
                  <c:v>0.89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0-B9BE-4EFB-8FCD-918AA1A9A8CF}"/>
            </c:ext>
          </c:extLst>
        </c:ser>
        <c:ser>
          <c:idx val="18"/>
          <c:order val="17"/>
          <c:tx>
            <c:strRef>
              <c:f>'https://westernnewengland-my.sharepoint.com/personal/kl608260_wne_edu/Documents/[Program Services Revenue.xlsx]% All Schools'!$T$1</c:f>
              <c:strCache>
                <c:ptCount val="1"/>
                <c:pt idx="0">
                  <c:v>University of Hartford</c:v>
                </c:pt>
              </c:strCache>
            </c:strRef>
          </c:tx>
          <c:spPr>
            <a:ln w="28575" cap="rnd">
              <a:solidFill>
                <a:schemeClr val="dk1">
                  <a:tint val="3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'https://westernnewengland-my.sharepoint.com/personal/kl608260_wne_edu/Documents/[Program Services Revenue.xlsx]% All Schools'!$A$2:$A$21</c:f>
              <c:numCache>
                <c:formatCode>General</c:formatCode>
                <c:ptCount val="20"/>
                <c:pt idx="0">
                  <c:v>2004</c:v>
                </c:pt>
                <c:pt idx="1">
                  <c:v>2005</c:v>
                </c:pt>
                <c:pt idx="2">
                  <c:v>2006</c:v>
                </c:pt>
                <c:pt idx="3">
                  <c:v>2007</c:v>
                </c:pt>
                <c:pt idx="4">
                  <c:v>2008</c:v>
                </c:pt>
                <c:pt idx="5">
                  <c:v>2009</c:v>
                </c:pt>
                <c:pt idx="6">
                  <c:v>2010</c:v>
                </c:pt>
                <c:pt idx="7">
                  <c:v>2011</c:v>
                </c:pt>
                <c:pt idx="8">
                  <c:v>2012</c:v>
                </c:pt>
                <c:pt idx="9">
                  <c:v>2013</c:v>
                </c:pt>
                <c:pt idx="10">
                  <c:v>2014</c:v>
                </c:pt>
                <c:pt idx="11">
                  <c:v>2015</c:v>
                </c:pt>
                <c:pt idx="12">
                  <c:v>2016</c:v>
                </c:pt>
                <c:pt idx="13">
                  <c:v>2017</c:v>
                </c:pt>
                <c:pt idx="14">
                  <c:v>2018</c:v>
                </c:pt>
                <c:pt idx="15">
                  <c:v>2019</c:v>
                </c:pt>
                <c:pt idx="16">
                  <c:v>2020</c:v>
                </c:pt>
                <c:pt idx="17">
                  <c:v>2021</c:v>
                </c:pt>
                <c:pt idx="18">
                  <c:v>2022</c:v>
                </c:pt>
                <c:pt idx="19">
                  <c:v>2023</c:v>
                </c:pt>
              </c:numCache>
            </c:numRef>
          </c:cat>
          <c:val>
            <c:numRef>
              <c:f>'https://westernnewengland-my.sharepoint.com/personal/kl608260_wne_edu/Documents/[Program Services Revenue.xlsx]% All Schools'!$T$2:$T$21</c:f>
              <c:numCache>
                <c:formatCode>0.00</c:formatCode>
                <c:ptCount val="20"/>
                <c:pt idx="0">
                  <c:v>0.96</c:v>
                </c:pt>
                <c:pt idx="1">
                  <c:v>0.93</c:v>
                </c:pt>
                <c:pt idx="2">
                  <c:v>0.93069999999999997</c:v>
                </c:pt>
                <c:pt idx="3">
                  <c:v>0.88580000000000003</c:v>
                </c:pt>
                <c:pt idx="4">
                  <c:v>0.96</c:v>
                </c:pt>
                <c:pt idx="5">
                  <c:v>0.86119999999999997</c:v>
                </c:pt>
                <c:pt idx="6">
                  <c:v>0.87</c:v>
                </c:pt>
                <c:pt idx="7">
                  <c:v>0.94550000000000001</c:v>
                </c:pt>
                <c:pt idx="8">
                  <c:v>0.93</c:v>
                </c:pt>
                <c:pt idx="9">
                  <c:v>0.90210000000000001</c:v>
                </c:pt>
                <c:pt idx="10">
                  <c:v>0.93</c:v>
                </c:pt>
                <c:pt idx="11">
                  <c:v>0.92279999999999995</c:v>
                </c:pt>
                <c:pt idx="12">
                  <c:v>0.9234</c:v>
                </c:pt>
                <c:pt idx="13">
                  <c:v>0.93589999999999995</c:v>
                </c:pt>
                <c:pt idx="14">
                  <c:v>0.87</c:v>
                </c:pt>
                <c:pt idx="15">
                  <c:v>0.89200000000000002</c:v>
                </c:pt>
                <c:pt idx="16">
                  <c:v>0.89970000000000006</c:v>
                </c:pt>
                <c:pt idx="17">
                  <c:v>0.8982</c:v>
                </c:pt>
                <c:pt idx="18">
                  <c:v>0.92020000000000002</c:v>
                </c:pt>
                <c:pt idx="19">
                  <c:v>0.93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1-B9BE-4EFB-8FCD-918AA1A9A8CF}"/>
            </c:ext>
          </c:extLst>
        </c:ser>
        <c:ser>
          <c:idx val="19"/>
          <c:order val="18"/>
          <c:tx>
            <c:strRef>
              <c:f>'https://westernnewengland-my.sharepoint.com/personal/kl608260_wne_edu/Documents/[Program Services Revenue.xlsx]% All Schools'!$U$1</c:f>
              <c:strCache>
                <c:ptCount val="1"/>
                <c:pt idx="0">
                  <c:v>Wesleyan University</c:v>
                </c:pt>
              </c:strCache>
            </c:strRef>
          </c:tx>
          <c:spPr>
            <a:ln w="28575" cap="rnd">
              <a:solidFill>
                <a:schemeClr val="dk1">
                  <a:tint val="6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'https://westernnewengland-my.sharepoint.com/personal/kl608260_wne_edu/Documents/[Program Services Revenue.xlsx]% All Schools'!$A$2:$A$21</c:f>
              <c:numCache>
                <c:formatCode>General</c:formatCode>
                <c:ptCount val="20"/>
                <c:pt idx="0">
                  <c:v>2004</c:v>
                </c:pt>
                <c:pt idx="1">
                  <c:v>2005</c:v>
                </c:pt>
                <c:pt idx="2">
                  <c:v>2006</c:v>
                </c:pt>
                <c:pt idx="3">
                  <c:v>2007</c:v>
                </c:pt>
                <c:pt idx="4">
                  <c:v>2008</c:v>
                </c:pt>
                <c:pt idx="5">
                  <c:v>2009</c:v>
                </c:pt>
                <c:pt idx="6">
                  <c:v>2010</c:v>
                </c:pt>
                <c:pt idx="7">
                  <c:v>2011</c:v>
                </c:pt>
                <c:pt idx="8">
                  <c:v>2012</c:v>
                </c:pt>
                <c:pt idx="9">
                  <c:v>2013</c:v>
                </c:pt>
                <c:pt idx="10">
                  <c:v>2014</c:v>
                </c:pt>
                <c:pt idx="11">
                  <c:v>2015</c:v>
                </c:pt>
                <c:pt idx="12">
                  <c:v>2016</c:v>
                </c:pt>
                <c:pt idx="13">
                  <c:v>2017</c:v>
                </c:pt>
                <c:pt idx="14">
                  <c:v>2018</c:v>
                </c:pt>
                <c:pt idx="15">
                  <c:v>2019</c:v>
                </c:pt>
                <c:pt idx="16">
                  <c:v>2020</c:v>
                </c:pt>
                <c:pt idx="17">
                  <c:v>2021</c:v>
                </c:pt>
                <c:pt idx="18">
                  <c:v>2022</c:v>
                </c:pt>
                <c:pt idx="19">
                  <c:v>2023</c:v>
                </c:pt>
              </c:numCache>
            </c:numRef>
          </c:cat>
          <c:val>
            <c:numRef>
              <c:f>'https://westernnewengland-my.sharepoint.com/personal/kl608260_wne_edu/Documents/[Program Services Revenue.xlsx]% All Schools'!$U$2:$U$21</c:f>
              <c:numCache>
                <c:formatCode>0.00</c:formatCode>
                <c:ptCount val="20"/>
                <c:pt idx="0">
                  <c:v>0.87</c:v>
                </c:pt>
                <c:pt idx="1">
                  <c:v>0.88</c:v>
                </c:pt>
                <c:pt idx="2">
                  <c:v>0.84830000000000005</c:v>
                </c:pt>
                <c:pt idx="3">
                  <c:v>0.88439999999999996</c:v>
                </c:pt>
                <c:pt idx="4">
                  <c:v>0.85780000000000001</c:v>
                </c:pt>
                <c:pt idx="5">
                  <c:v>0.91139999999999999</c:v>
                </c:pt>
                <c:pt idx="6">
                  <c:v>0.83409999999999995</c:v>
                </c:pt>
                <c:pt idx="7">
                  <c:v>0.89380000000000004</c:v>
                </c:pt>
                <c:pt idx="8">
                  <c:v>0.95450000000000002</c:v>
                </c:pt>
                <c:pt idx="9">
                  <c:v>0.91900000000000004</c:v>
                </c:pt>
                <c:pt idx="10">
                  <c:v>0.89339999999999997</c:v>
                </c:pt>
                <c:pt idx="11">
                  <c:v>0.9012</c:v>
                </c:pt>
                <c:pt idx="12">
                  <c:v>0.94489999999999996</c:v>
                </c:pt>
                <c:pt idx="13">
                  <c:v>0.94679999999999997</c:v>
                </c:pt>
                <c:pt idx="14">
                  <c:v>0.95</c:v>
                </c:pt>
                <c:pt idx="15">
                  <c:v>0.90990000000000004</c:v>
                </c:pt>
                <c:pt idx="16">
                  <c:v>0.91500000000000004</c:v>
                </c:pt>
                <c:pt idx="17">
                  <c:v>0.85399999999999998</c:v>
                </c:pt>
                <c:pt idx="18">
                  <c:v>0.92659999999999998</c:v>
                </c:pt>
                <c:pt idx="19">
                  <c:v>0.87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2-B9BE-4EFB-8FCD-918AA1A9A8CF}"/>
            </c:ext>
          </c:extLst>
        </c:ser>
        <c:ser>
          <c:idx val="20"/>
          <c:order val="19"/>
          <c:tx>
            <c:strRef>
              <c:f>'https://westernnewengland-my.sharepoint.com/personal/kl608260_wne_edu/Documents/[Program Services Revenue.xlsx]% All Schools'!$V$1</c:f>
              <c:strCache>
                <c:ptCount val="1"/>
                <c:pt idx="0">
                  <c:v>Western New England University</c:v>
                </c:pt>
              </c:strCache>
            </c:strRef>
          </c:tx>
          <c:spPr>
            <a:ln w="38100" cap="rnd">
              <a:solidFill>
                <a:srgbClr val="002060"/>
              </a:solidFill>
              <a:round/>
            </a:ln>
            <a:effectLst/>
          </c:spPr>
          <c:marker>
            <c:symbol val="none"/>
          </c:marker>
          <c:cat>
            <c:numRef>
              <c:f>'https://westernnewengland-my.sharepoint.com/personal/kl608260_wne_edu/Documents/[Program Services Revenue.xlsx]% All Schools'!$A$2:$A$21</c:f>
              <c:numCache>
                <c:formatCode>General</c:formatCode>
                <c:ptCount val="20"/>
                <c:pt idx="0">
                  <c:v>2004</c:v>
                </c:pt>
                <c:pt idx="1">
                  <c:v>2005</c:v>
                </c:pt>
                <c:pt idx="2">
                  <c:v>2006</c:v>
                </c:pt>
                <c:pt idx="3">
                  <c:v>2007</c:v>
                </c:pt>
                <c:pt idx="4">
                  <c:v>2008</c:v>
                </c:pt>
                <c:pt idx="5">
                  <c:v>2009</c:v>
                </c:pt>
                <c:pt idx="6">
                  <c:v>2010</c:v>
                </c:pt>
                <c:pt idx="7">
                  <c:v>2011</c:v>
                </c:pt>
                <c:pt idx="8">
                  <c:v>2012</c:v>
                </c:pt>
                <c:pt idx="9">
                  <c:v>2013</c:v>
                </c:pt>
                <c:pt idx="10">
                  <c:v>2014</c:v>
                </c:pt>
                <c:pt idx="11">
                  <c:v>2015</c:v>
                </c:pt>
                <c:pt idx="12">
                  <c:v>2016</c:v>
                </c:pt>
                <c:pt idx="13">
                  <c:v>2017</c:v>
                </c:pt>
                <c:pt idx="14">
                  <c:v>2018</c:v>
                </c:pt>
                <c:pt idx="15">
                  <c:v>2019</c:v>
                </c:pt>
                <c:pt idx="16">
                  <c:v>2020</c:v>
                </c:pt>
                <c:pt idx="17">
                  <c:v>2021</c:v>
                </c:pt>
                <c:pt idx="18">
                  <c:v>2022</c:v>
                </c:pt>
                <c:pt idx="19">
                  <c:v>2023</c:v>
                </c:pt>
              </c:numCache>
            </c:numRef>
          </c:cat>
          <c:val>
            <c:numRef>
              <c:f>'https://westernnewengland-my.sharepoint.com/personal/kl608260_wne_edu/Documents/[Program Services Revenue.xlsx]% All Schools'!$V$2:$V$21</c:f>
              <c:numCache>
                <c:formatCode>0.00</c:formatCode>
                <c:ptCount val="20"/>
                <c:pt idx="0">
                  <c:v>0.83</c:v>
                </c:pt>
                <c:pt idx="1">
                  <c:v>0.81920000000000004</c:v>
                </c:pt>
                <c:pt idx="2">
                  <c:v>0.84589999999999999</c:v>
                </c:pt>
                <c:pt idx="3">
                  <c:v>0.80200000000000005</c:v>
                </c:pt>
                <c:pt idx="4">
                  <c:v>0.95950000000000002</c:v>
                </c:pt>
                <c:pt idx="5">
                  <c:v>0.89410000000000001</c:v>
                </c:pt>
                <c:pt idx="6">
                  <c:v>0.81069999999999998</c:v>
                </c:pt>
                <c:pt idx="7">
                  <c:v>0.93</c:v>
                </c:pt>
                <c:pt idx="8">
                  <c:v>0.95</c:v>
                </c:pt>
                <c:pt idx="9">
                  <c:v>0.94</c:v>
                </c:pt>
                <c:pt idx="10">
                  <c:v>0.93</c:v>
                </c:pt>
                <c:pt idx="11">
                  <c:v>0.94450000000000001</c:v>
                </c:pt>
                <c:pt idx="12">
                  <c:v>0.9294</c:v>
                </c:pt>
                <c:pt idx="13">
                  <c:v>0.91459999999999997</c:v>
                </c:pt>
                <c:pt idx="14">
                  <c:v>0.92430000000000001</c:v>
                </c:pt>
                <c:pt idx="15">
                  <c:v>0.92669999999999997</c:v>
                </c:pt>
                <c:pt idx="16">
                  <c:v>0.93</c:v>
                </c:pt>
                <c:pt idx="17">
                  <c:v>0.93</c:v>
                </c:pt>
                <c:pt idx="18">
                  <c:v>0.9</c:v>
                </c:pt>
                <c:pt idx="19">
                  <c:v>0.95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3-B9BE-4EFB-8FCD-918AA1A9A8CF}"/>
            </c:ext>
          </c:extLst>
        </c:ser>
        <c:ser>
          <c:idx val="21"/>
          <c:order val="20"/>
          <c:tx>
            <c:strRef>
              <c:f>'https://westernnewengland-my.sharepoint.com/personal/kl608260_wne_edu/Documents/[Program Services Revenue.xlsx]% All Schools'!$W$1</c:f>
              <c:strCache>
                <c:ptCount val="1"/>
                <c:pt idx="0">
                  <c:v>Worcester Polytechnic Institute</c:v>
                </c:pt>
              </c:strCache>
            </c:strRef>
          </c:tx>
          <c:spPr>
            <a:ln w="28575" cap="rnd">
              <a:solidFill>
                <a:schemeClr val="dk1">
                  <a:tint val="885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'https://westernnewengland-my.sharepoint.com/personal/kl608260_wne_edu/Documents/[Program Services Revenue.xlsx]% All Schools'!$A$2:$A$21</c:f>
              <c:numCache>
                <c:formatCode>General</c:formatCode>
                <c:ptCount val="20"/>
                <c:pt idx="0">
                  <c:v>2004</c:v>
                </c:pt>
                <c:pt idx="1">
                  <c:v>2005</c:v>
                </c:pt>
                <c:pt idx="2">
                  <c:v>2006</c:v>
                </c:pt>
                <c:pt idx="3">
                  <c:v>2007</c:v>
                </c:pt>
                <c:pt idx="4">
                  <c:v>2008</c:v>
                </c:pt>
                <c:pt idx="5">
                  <c:v>2009</c:v>
                </c:pt>
                <c:pt idx="6">
                  <c:v>2010</c:v>
                </c:pt>
                <c:pt idx="7">
                  <c:v>2011</c:v>
                </c:pt>
                <c:pt idx="8">
                  <c:v>2012</c:v>
                </c:pt>
                <c:pt idx="9">
                  <c:v>2013</c:v>
                </c:pt>
                <c:pt idx="10">
                  <c:v>2014</c:v>
                </c:pt>
                <c:pt idx="11">
                  <c:v>2015</c:v>
                </c:pt>
                <c:pt idx="12">
                  <c:v>2016</c:v>
                </c:pt>
                <c:pt idx="13">
                  <c:v>2017</c:v>
                </c:pt>
                <c:pt idx="14">
                  <c:v>2018</c:v>
                </c:pt>
                <c:pt idx="15">
                  <c:v>2019</c:v>
                </c:pt>
                <c:pt idx="16">
                  <c:v>2020</c:v>
                </c:pt>
                <c:pt idx="17">
                  <c:v>2021</c:v>
                </c:pt>
                <c:pt idx="18">
                  <c:v>2022</c:v>
                </c:pt>
                <c:pt idx="19">
                  <c:v>2023</c:v>
                </c:pt>
              </c:numCache>
            </c:numRef>
          </c:cat>
          <c:val>
            <c:numRef>
              <c:f>'https://westernnewengland-my.sharepoint.com/personal/kl608260_wne_edu/Documents/[Program Services Revenue.xlsx]% All Schools'!$W$2:$W$21</c:f>
              <c:numCache>
                <c:formatCode>0.00</c:formatCode>
                <c:ptCount val="20"/>
                <c:pt idx="0">
                  <c:v>0.93</c:v>
                </c:pt>
                <c:pt idx="1">
                  <c:v>0.92</c:v>
                </c:pt>
                <c:pt idx="2">
                  <c:v>0.88</c:v>
                </c:pt>
                <c:pt idx="3">
                  <c:v>0.85</c:v>
                </c:pt>
                <c:pt idx="4">
                  <c:v>0.97460000000000002</c:v>
                </c:pt>
                <c:pt idx="5">
                  <c:v>0.91</c:v>
                </c:pt>
                <c:pt idx="6">
                  <c:v>0.87229999999999996</c:v>
                </c:pt>
                <c:pt idx="7">
                  <c:v>0.84750000000000003</c:v>
                </c:pt>
                <c:pt idx="8">
                  <c:v>0.93</c:v>
                </c:pt>
                <c:pt idx="9">
                  <c:v>0.88680000000000003</c:v>
                </c:pt>
                <c:pt idx="10">
                  <c:v>0.90669999999999995</c:v>
                </c:pt>
                <c:pt idx="11">
                  <c:v>0.94889999999999997</c:v>
                </c:pt>
                <c:pt idx="12">
                  <c:v>0.88</c:v>
                </c:pt>
                <c:pt idx="13">
                  <c:v>0.84</c:v>
                </c:pt>
                <c:pt idx="14">
                  <c:v>0.83440000000000003</c:v>
                </c:pt>
                <c:pt idx="15">
                  <c:v>0.87</c:v>
                </c:pt>
                <c:pt idx="16">
                  <c:v>0.88</c:v>
                </c:pt>
                <c:pt idx="17">
                  <c:v>0.83</c:v>
                </c:pt>
                <c:pt idx="18">
                  <c:v>0.87</c:v>
                </c:pt>
                <c:pt idx="19">
                  <c:v>0.9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4-B9BE-4EFB-8FCD-918AA1A9A8CF}"/>
            </c:ext>
          </c:extLst>
        </c:ser>
        <c:ser>
          <c:idx val="22"/>
          <c:order val="21"/>
          <c:tx>
            <c:strRef>
              <c:f>'https://westernnewengland-my.sharepoint.com/personal/kl608260_wne_edu/Documents/[Program Services Revenue.xlsx]% All Schools'!$X$1</c:f>
              <c:strCache>
                <c:ptCount val="1"/>
                <c:pt idx="0">
                  <c:v>Average</c:v>
                </c:pt>
              </c:strCache>
            </c:strRef>
          </c:tx>
          <c:spPr>
            <a:ln w="38100" cap="rnd">
              <a:solidFill>
                <a:srgbClr val="C00000"/>
              </a:solidFill>
              <a:round/>
            </a:ln>
            <a:effectLst/>
          </c:spPr>
          <c:marker>
            <c:symbol val="none"/>
          </c:marker>
          <c:cat>
            <c:numRef>
              <c:f>'https://westernnewengland-my.sharepoint.com/personal/kl608260_wne_edu/Documents/[Program Services Revenue.xlsx]% All Schools'!$A$2:$A$21</c:f>
              <c:numCache>
                <c:formatCode>General</c:formatCode>
                <c:ptCount val="20"/>
                <c:pt idx="0">
                  <c:v>2004</c:v>
                </c:pt>
                <c:pt idx="1">
                  <c:v>2005</c:v>
                </c:pt>
                <c:pt idx="2">
                  <c:v>2006</c:v>
                </c:pt>
                <c:pt idx="3">
                  <c:v>2007</c:v>
                </c:pt>
                <c:pt idx="4">
                  <c:v>2008</c:v>
                </c:pt>
                <c:pt idx="5">
                  <c:v>2009</c:v>
                </c:pt>
                <c:pt idx="6">
                  <c:v>2010</c:v>
                </c:pt>
                <c:pt idx="7">
                  <c:v>2011</c:v>
                </c:pt>
                <c:pt idx="8">
                  <c:v>2012</c:v>
                </c:pt>
                <c:pt idx="9">
                  <c:v>2013</c:v>
                </c:pt>
                <c:pt idx="10">
                  <c:v>2014</c:v>
                </c:pt>
                <c:pt idx="11">
                  <c:v>2015</c:v>
                </c:pt>
                <c:pt idx="12">
                  <c:v>2016</c:v>
                </c:pt>
                <c:pt idx="13">
                  <c:v>2017</c:v>
                </c:pt>
                <c:pt idx="14">
                  <c:v>2018</c:v>
                </c:pt>
                <c:pt idx="15">
                  <c:v>2019</c:v>
                </c:pt>
                <c:pt idx="16">
                  <c:v>2020</c:v>
                </c:pt>
                <c:pt idx="17">
                  <c:v>2021</c:v>
                </c:pt>
                <c:pt idx="18">
                  <c:v>2022</c:v>
                </c:pt>
                <c:pt idx="19">
                  <c:v>2023</c:v>
                </c:pt>
              </c:numCache>
            </c:numRef>
          </c:cat>
          <c:val>
            <c:numRef>
              <c:f>'https://westernnewengland-my.sharepoint.com/personal/kl608260_wne_edu/Documents/[Program Services Revenue.xlsx]% All Schools'!$X$2:$X$21</c:f>
              <c:numCache>
                <c:formatCode>0.00</c:formatCode>
                <c:ptCount val="20"/>
                <c:pt idx="0">
                  <c:v>0.88766363636363621</c:v>
                </c:pt>
                <c:pt idx="1">
                  <c:v>0.88816363636363638</c:v>
                </c:pt>
                <c:pt idx="2">
                  <c:v>0.88520909090909083</c:v>
                </c:pt>
                <c:pt idx="3">
                  <c:v>0.89280000000000004</c:v>
                </c:pt>
                <c:pt idx="4">
                  <c:v>0.9011318181818182</c:v>
                </c:pt>
                <c:pt idx="5">
                  <c:v>0.89586818181818195</c:v>
                </c:pt>
                <c:pt idx="6">
                  <c:v>0.89525909090909084</c:v>
                </c:pt>
                <c:pt idx="7">
                  <c:v>0.90242727272727241</c:v>
                </c:pt>
                <c:pt idx="8">
                  <c:v>0.9049999999999998</c:v>
                </c:pt>
                <c:pt idx="9">
                  <c:v>0.89295909090909087</c:v>
                </c:pt>
                <c:pt idx="10">
                  <c:v>0.89884090909090908</c:v>
                </c:pt>
                <c:pt idx="11">
                  <c:v>0.89878181818181813</c:v>
                </c:pt>
                <c:pt idx="12">
                  <c:v>0.90404999999999991</c:v>
                </c:pt>
                <c:pt idx="13">
                  <c:v>0.89520909090909095</c:v>
                </c:pt>
                <c:pt idx="14">
                  <c:v>0.8968954545454545</c:v>
                </c:pt>
                <c:pt idx="15">
                  <c:v>0.89930454545454552</c:v>
                </c:pt>
                <c:pt idx="16">
                  <c:v>0.89059545454545441</c:v>
                </c:pt>
                <c:pt idx="17">
                  <c:v>0.88064545454545451</c:v>
                </c:pt>
                <c:pt idx="18">
                  <c:v>0.88195227272727261</c:v>
                </c:pt>
                <c:pt idx="19">
                  <c:v>0.88784473304473299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5-B9BE-4EFB-8FCD-918AA1A9A8C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404939920"/>
        <c:axId val="1404922640"/>
      </c:lineChart>
      <c:catAx>
        <c:axId val="14049399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04922640"/>
        <c:crosses val="autoZero"/>
        <c:auto val="1"/>
        <c:lblAlgn val="ctr"/>
        <c:lblOffset val="100"/>
        <c:noMultiLvlLbl val="0"/>
      </c:catAx>
      <c:valAx>
        <c:axId val="14049226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0493992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1647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4967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5059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7166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3053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6238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678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4383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2566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8979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25248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4302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8555C5B3-193A-4749-9AFD-682E53CDDE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EAE06A6-F76A-41C9-827A-C561B0044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-3"/>
            <a:ext cx="12192000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9F9D4E8-0639-444B-949B-9518585061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80861" y="0"/>
            <a:ext cx="7661934" cy="6858000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45000"/>
                </a:schemeClr>
              </a:gs>
              <a:gs pos="100000">
                <a:srgbClr val="000000">
                  <a:alpha val="29000"/>
                </a:srgb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E3DA7A2-ED70-4BBA-AB72-00AD461FA4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80862" y="-6"/>
            <a:ext cx="11711138" cy="6410334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100000">
                <a:srgbClr val="000000">
                  <a:alpha val="41000"/>
                </a:srgb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27208" y="857251"/>
            <a:ext cx="4747280" cy="3098061"/>
          </a:xfrm>
        </p:spPr>
        <p:txBody>
          <a:bodyPr anchor="b">
            <a:normAutofit/>
          </a:bodyPr>
          <a:lstStyle/>
          <a:p>
            <a:pPr algn="l"/>
            <a:r>
              <a:rPr lang="en-US" sz="4100">
                <a:solidFill>
                  <a:srgbClr val="FFFFFF"/>
                </a:solidFill>
                <a:latin typeface="Times New Roman"/>
                <a:cs typeface="Times New Roman"/>
              </a:rPr>
              <a:t>Analysis of Universities' Financials</a:t>
            </a:r>
            <a:br>
              <a:rPr lang="en-US" sz="4100">
                <a:solidFill>
                  <a:srgbClr val="FFFFFF"/>
                </a:solidFill>
                <a:latin typeface="Times New Roman"/>
              </a:rPr>
            </a:br>
            <a:r>
              <a:rPr lang="en-US" sz="4100" b="1">
                <a:solidFill>
                  <a:srgbClr val="FFFFFF"/>
                </a:solidFill>
                <a:latin typeface="Times New Roman"/>
                <a:cs typeface="Times New Roman"/>
              </a:rPr>
              <a:t>Insights from Form 990 Data</a:t>
            </a:r>
            <a:endParaRPr lang="en-US" sz="4100">
              <a:solidFill>
                <a:srgbClr val="FFFFFF"/>
              </a:solidFill>
              <a:latin typeface="Times New Roman"/>
              <a:cs typeface="Times New Roman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C485432-3647-4218-B5D3-15D3FA222B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4844797" y="-489206"/>
            <a:ext cx="2502408" cy="12191998"/>
          </a:xfrm>
          <a:prstGeom prst="rect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78000">
                <a:schemeClr val="accent1">
                  <a:lumMod val="50000"/>
                  <a:alpha val="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27208" y="4756265"/>
            <a:ext cx="4393278" cy="1244483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sz="1500">
                <a:solidFill>
                  <a:srgbClr val="FFFFFF"/>
                </a:solidFill>
                <a:latin typeface="Aptos"/>
                <a:cs typeface="Times New Roman"/>
              </a:rPr>
              <a:t>Alexander Assab, Carly-Anna Barba, Tyler Cody, Keara Conroy, Dimitri Dabydeen, Ryan Darling, Kali Grimes, Aliyah Jackson, Knut Lundstrom-Svahnqvist, Gregory Perry, Braeden Tudryn, &amp; Stephen Ventura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F4AFDDCA-6ABA-4D23-8A5C-1BF0F43081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90589" y="1062544"/>
            <a:ext cx="4756162" cy="475616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Graph on document with pen">
            <a:extLst>
              <a:ext uri="{FF2B5EF4-FFF2-40B4-BE49-F238E27FC236}">
                <a16:creationId xmlns:a16="http://schemas.microsoft.com/office/drawing/2014/main" id="{048CEA94-E252-A12E-AE9E-5C6024F7409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983" r="-2" b="14619"/>
          <a:stretch/>
        </p:blipFill>
        <p:spPr>
          <a:xfrm>
            <a:off x="6920559" y="2383486"/>
            <a:ext cx="3737164" cy="2105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2377EF-A3B5-F439-5B71-5917911669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Total Revenue (YoY Change)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E1412AB-3327-1CDA-AF14-B3804F0971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434" y="1947110"/>
            <a:ext cx="11852313" cy="4451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7669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2377EF-A3B5-F439-5B71-5917911669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Total Expenses</a:t>
            </a:r>
          </a:p>
        </p:txBody>
      </p:sp>
      <p:pic>
        <p:nvPicPr>
          <p:cNvPr id="14" name="Picture 13" descr="A graph of a graph showing the amount of money in the university&#10;&#10;Description automatically generated with medium confidence">
            <a:extLst>
              <a:ext uri="{FF2B5EF4-FFF2-40B4-BE49-F238E27FC236}">
                <a16:creationId xmlns:a16="http://schemas.microsoft.com/office/drawing/2014/main" id="{E32098C8-BDB8-61FA-24F1-86865C320E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4" y="1587829"/>
            <a:ext cx="12188420" cy="5266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4083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2377EF-A3B5-F439-5B71-5917911669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Total Expenses</a:t>
            </a:r>
          </a:p>
        </p:txBody>
      </p:sp>
      <p:pic>
        <p:nvPicPr>
          <p:cNvPr id="15" name="Picture 14" descr="A graph of a graph showing the amount of expenses&#10;&#10;Description automatically generated">
            <a:extLst>
              <a:ext uri="{FF2B5EF4-FFF2-40B4-BE49-F238E27FC236}">
                <a16:creationId xmlns:a16="http://schemas.microsoft.com/office/drawing/2014/main" id="{83995BDA-F517-1BE3-78F6-21C1233E04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26" y="1584561"/>
            <a:ext cx="12194877" cy="5276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0754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BA1FEB-2823-B7B9-1989-CD6BC9098C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Total Expenses (CAGR)</a:t>
            </a:r>
          </a:p>
        </p:txBody>
      </p:sp>
      <p:pic>
        <p:nvPicPr>
          <p:cNvPr id="4" name="Content Placeholder 3" descr="A graph of a number of college expenses&#10;&#10;Description automatically generated with medium confidence">
            <a:extLst>
              <a:ext uri="{FF2B5EF4-FFF2-40B4-BE49-F238E27FC236}">
                <a16:creationId xmlns:a16="http://schemas.microsoft.com/office/drawing/2014/main" id="{833E6DD1-51A1-2DAE-C47F-D723A8AD77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03816" y="1589986"/>
            <a:ext cx="6367543" cy="5269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3623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BA1FEB-2823-B7B9-1989-CD6BC9098C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Total Expenses YoY Change</a:t>
            </a:r>
            <a:endParaRPr lang="en-US"/>
          </a:p>
        </p:txBody>
      </p:sp>
      <p:pic>
        <p:nvPicPr>
          <p:cNvPr id="7" name="Content Placeholder 6" descr="A graph of a graph showing the amount of expenses&#10;&#10;Description automatically generated with medium confidence">
            <a:extLst>
              <a:ext uri="{FF2B5EF4-FFF2-40B4-BE49-F238E27FC236}">
                <a16:creationId xmlns:a16="http://schemas.microsoft.com/office/drawing/2014/main" id="{E9C64ACC-2274-CA0B-AD29-3BC100030C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10" y="1585352"/>
            <a:ext cx="12190648" cy="5277619"/>
          </a:xfrm>
        </p:spPr>
      </p:pic>
    </p:spTree>
    <p:extLst>
      <p:ext uri="{BB962C8B-B14F-4D97-AF65-F5344CB8AC3E}">
        <p14:creationId xmlns:p14="http://schemas.microsoft.com/office/powerpoint/2010/main" val="15111268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DA478D-0A52-2D0F-7B95-B096AA1B4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095" y="1392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Net Assets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5E6B5E0-8C4A-097A-ECF5-C9B3ECB265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0704" y="1038024"/>
            <a:ext cx="10917709" cy="5549390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842CF3B-EB20-C4EC-2F65-EE2F84993082}"/>
              </a:ext>
            </a:extLst>
          </p:cNvPr>
          <p:cNvSpPr txBox="1"/>
          <p:nvPr/>
        </p:nvSpPr>
        <p:spPr>
          <a:xfrm>
            <a:off x="1760220" y="1066800"/>
            <a:ext cx="3375660" cy="10654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endParaRPr lang="en-US" sz="1700">
              <a:latin typeface="Times New Roman"/>
              <a:cs typeface="Times New Roman"/>
            </a:endParaRP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1200">
                <a:latin typeface="Times New Roman"/>
                <a:cs typeface="Times New Roman"/>
              </a:rPr>
              <a:t>Lesley University displayed an unusual 42.5% net asset value 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298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DA478D-0A52-2D0F-7B95-B096AA1B4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095" y="1392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Net Assets</a:t>
            </a:r>
          </a:p>
        </p:txBody>
      </p:sp>
      <p:pic>
        <p:nvPicPr>
          <p:cNvPr id="7" name="Content Placeholder 6" descr="A graph of a number of assets&#10;&#10;Description automatically generated">
            <a:extLst>
              <a:ext uri="{FF2B5EF4-FFF2-40B4-BE49-F238E27FC236}">
                <a16:creationId xmlns:a16="http://schemas.microsoft.com/office/drawing/2014/main" id="{5DED1DCF-5014-33A4-581F-E09E54C8A3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177" y="1040765"/>
            <a:ext cx="12188506" cy="5471478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35A20C5-8F72-2A45-AA04-22C4AE7C199C}"/>
              </a:ext>
            </a:extLst>
          </p:cNvPr>
          <p:cNvSpPr txBox="1"/>
          <p:nvPr/>
        </p:nvSpPr>
        <p:spPr>
          <a:xfrm>
            <a:off x="7962900" y="1943100"/>
            <a:ext cx="159258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/>
              <a:t>MIT Outlier</a:t>
            </a:r>
          </a:p>
        </p:txBody>
      </p:sp>
    </p:spTree>
    <p:extLst>
      <p:ext uri="{BB962C8B-B14F-4D97-AF65-F5344CB8AC3E}">
        <p14:creationId xmlns:p14="http://schemas.microsoft.com/office/powerpoint/2010/main" val="16425126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DA478D-0A52-2D0F-7B95-B096AA1B4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095" y="1392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Net Assets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AEA68BD-40EA-9524-6D25-037536F403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1281" y="1147445"/>
            <a:ext cx="11741818" cy="5448618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8C2BA63-E293-B85E-AA5A-820F6C99D0B3}"/>
              </a:ext>
            </a:extLst>
          </p:cNvPr>
          <p:cNvSpPr txBox="1"/>
          <p:nvPr/>
        </p:nvSpPr>
        <p:spPr>
          <a:xfrm>
            <a:off x="9235440" y="2118360"/>
            <a:ext cx="4511040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/>
              <a:t>Wesleyan, Brandeis, Quinnipiac University </a:t>
            </a:r>
            <a:endParaRPr lang="en-US"/>
          </a:p>
          <a:p>
            <a:r>
              <a:rPr lang="en-US" sz="1100"/>
              <a:t>above average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3597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DA478D-0A52-2D0F-7B95-B096AA1B4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095" y="1392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Net Assets</a:t>
            </a:r>
          </a:p>
        </p:txBody>
      </p:sp>
      <p:pic>
        <p:nvPicPr>
          <p:cNvPr id="5" name="Content Placeholder 4" descr="A graph with a red line&#10;&#10;Description automatically generated">
            <a:extLst>
              <a:ext uri="{FF2B5EF4-FFF2-40B4-BE49-F238E27FC236}">
                <a16:creationId xmlns:a16="http://schemas.microsoft.com/office/drawing/2014/main" id="{AC345222-EF9E-2BFD-94AD-E19DAD2B1A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1608" y="796925"/>
            <a:ext cx="9748784" cy="5928678"/>
          </a:xfrm>
        </p:spPr>
      </p:pic>
    </p:spTree>
    <p:extLst>
      <p:ext uri="{BB962C8B-B14F-4D97-AF65-F5344CB8AC3E}">
        <p14:creationId xmlns:p14="http://schemas.microsoft.com/office/powerpoint/2010/main" val="4227260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821D7C-581C-91AA-96A6-909AED11DC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8893" y="283332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Total Assets</a:t>
            </a:r>
          </a:p>
        </p:txBody>
      </p:sp>
      <p:pic>
        <p:nvPicPr>
          <p:cNvPr id="4" name="Content Placeholder 3" descr="A graph of a graph showing the number of assets&#10;&#10;Description automatically generated">
            <a:extLst>
              <a:ext uri="{FF2B5EF4-FFF2-40B4-BE49-F238E27FC236}">
                <a16:creationId xmlns:a16="http://schemas.microsoft.com/office/drawing/2014/main" id="{64B4AB85-2D28-DC1C-F140-CBBA24393B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2957" y="1594245"/>
            <a:ext cx="9422002" cy="5074150"/>
          </a:xfrm>
        </p:spPr>
      </p:pic>
    </p:spTree>
    <p:extLst>
      <p:ext uri="{BB962C8B-B14F-4D97-AF65-F5344CB8AC3E}">
        <p14:creationId xmlns:p14="http://schemas.microsoft.com/office/powerpoint/2010/main" val="22134697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38001C-5024-4E46-EEE7-04473DFE0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476" y="461552"/>
            <a:ext cx="9895951" cy="1033669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Introduction</a:t>
            </a:r>
            <a:br>
              <a:rPr lang="en-US" sz="4000"/>
            </a:br>
            <a:endParaRPr lang="en-US" sz="400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5D9730-F0CB-CE13-2FCA-F4151F7FEF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653" y="2060765"/>
            <a:ext cx="10796143" cy="415703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2000" b="1">
                <a:latin typeface="Times New Roman"/>
                <a:cs typeface="Times New Roman"/>
              </a:rPr>
              <a:t>Problem Statement</a:t>
            </a:r>
            <a:r>
              <a:rPr lang="en-US" sz="2000">
                <a:latin typeface="Times New Roman"/>
                <a:cs typeface="Times New Roman"/>
              </a:rPr>
              <a:t>: </a:t>
            </a:r>
            <a:endParaRPr lang="en-US">
              <a:latin typeface="Aptos" panose="02110004020202020204"/>
              <a:cs typeface="Times New Roman"/>
            </a:endParaRPr>
          </a:p>
          <a:p>
            <a:r>
              <a:rPr lang="en-US" sz="2000">
                <a:latin typeface="Times New Roman"/>
                <a:cs typeface="Times New Roman"/>
              </a:rPr>
              <a:t>Universities must balance financial health with their mission, using IRS Form 990 to analyze metrics like revenue, expenses, and compensation for better efficiency in a competitive academic landscape.</a:t>
            </a:r>
            <a:endParaRPr lang="en-US"/>
          </a:p>
          <a:p>
            <a:pPr marL="0" indent="0">
              <a:buNone/>
            </a:pPr>
            <a:r>
              <a:rPr lang="en-US" sz="2000" b="1">
                <a:latin typeface="Times New Roman"/>
                <a:cs typeface="Times New Roman"/>
              </a:rPr>
              <a:t>Research Objective</a:t>
            </a:r>
            <a:r>
              <a:rPr lang="en-US" sz="2000">
                <a:latin typeface="Times New Roman"/>
                <a:cs typeface="Times New Roman"/>
              </a:rPr>
              <a:t>: </a:t>
            </a:r>
          </a:p>
          <a:p>
            <a:r>
              <a:rPr lang="en-US" sz="2000">
                <a:latin typeface="Times New Roman"/>
                <a:cs typeface="Times New Roman"/>
              </a:rPr>
              <a:t>Analyze Western New England University's financial health</a:t>
            </a:r>
            <a:endParaRPr lang="en-US">
              <a:latin typeface="Aptos" panose="02110004020202020204"/>
              <a:cs typeface="Times New Roman"/>
            </a:endParaRPr>
          </a:p>
          <a:p>
            <a:r>
              <a:rPr lang="en-US" sz="2000">
                <a:latin typeface="Times New Roman"/>
                <a:cs typeface="Times New Roman"/>
              </a:rPr>
              <a:t>Analyze operational performance through audited financial statements to assess stability and management</a:t>
            </a:r>
            <a:endParaRPr lang="en-US"/>
          </a:p>
          <a:p>
            <a:pPr marL="0" indent="0">
              <a:buNone/>
            </a:pPr>
            <a:r>
              <a:rPr lang="en-US" sz="2000" b="1">
                <a:latin typeface="Times New Roman"/>
                <a:cs typeface="Times New Roman"/>
              </a:rPr>
              <a:t>Scope of Analysis</a:t>
            </a:r>
            <a:r>
              <a:rPr lang="en-US" sz="2000">
                <a:latin typeface="Times New Roman"/>
                <a:cs typeface="Times New Roman"/>
              </a:rPr>
              <a:t>: </a:t>
            </a:r>
            <a:endParaRPr lang="en-US">
              <a:latin typeface="Aptos" panose="02110004020202020204"/>
              <a:cs typeface="Times New Roman"/>
            </a:endParaRPr>
          </a:p>
          <a:p>
            <a:r>
              <a:rPr lang="en-US" sz="2000">
                <a:latin typeface="Times New Roman"/>
                <a:cs typeface="Times New Roman"/>
              </a:rPr>
              <a:t>Focuses on 22 private universities in southern New England (2004-2023)</a:t>
            </a:r>
            <a:endParaRPr lang="en-US">
              <a:latin typeface="Aptos" panose="02110004020202020204"/>
              <a:cs typeface="Times New Roman"/>
            </a:endParaRPr>
          </a:p>
          <a:p>
            <a:r>
              <a:rPr lang="en-US" sz="2000">
                <a:latin typeface="Times New Roman"/>
                <a:cs typeface="Times New Roman"/>
              </a:rPr>
              <a:t>Covering metrics such as revenues, expenses, net income, assets, liabilities, contributions, program services, and compensation expenses.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5039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821D7C-581C-91AA-96A6-909AED11DC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8893" y="283332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Total Assets</a:t>
            </a:r>
          </a:p>
        </p:txBody>
      </p:sp>
      <p:pic>
        <p:nvPicPr>
          <p:cNvPr id="5" name="Picture 4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4C9179FC-92F4-BF75-A84E-3FFEDAF75E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2004" y="1580030"/>
            <a:ext cx="9021847" cy="5146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8828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821D7C-581C-91AA-96A6-909AED11DC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352" y="284100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Total Assets (CAGR)</a:t>
            </a:r>
          </a:p>
        </p:txBody>
      </p:sp>
      <p:pic>
        <p:nvPicPr>
          <p:cNvPr id="7" name="Picture 6" descr="A graph of a number of individuals&#10;&#10;Description automatically generated">
            <a:extLst>
              <a:ext uri="{FF2B5EF4-FFF2-40B4-BE49-F238E27FC236}">
                <a16:creationId xmlns:a16="http://schemas.microsoft.com/office/drawing/2014/main" id="{F55C6897-81E6-5AA6-8087-7BD6660123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8093" y="1597792"/>
            <a:ext cx="6655116" cy="5281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902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821D7C-581C-91AA-96A6-909AED11DC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366" y="273661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Total Assets (YoY Change)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F96719-A683-4B1A-902B-2CF317D3F1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1" y="1488271"/>
            <a:ext cx="12274848" cy="536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9534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821D7C-581C-91AA-96A6-909AED11DC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174" y="284100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Total Liabilities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6BAC91-7EA1-9C66-5A10-F492B2C7217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336"/>
          <a:stretch/>
        </p:blipFill>
        <p:spPr>
          <a:xfrm>
            <a:off x="1133642" y="1597336"/>
            <a:ext cx="9158969" cy="5259793"/>
          </a:xfrm>
          <a:prstGeom prst="rect">
            <a:avLst/>
          </a:prstGeom>
        </p:spPr>
      </p:pic>
      <p:sp>
        <p:nvSpPr>
          <p:cNvPr id="5" name="Arrow: Left 4">
            <a:extLst>
              <a:ext uri="{FF2B5EF4-FFF2-40B4-BE49-F238E27FC236}">
                <a16:creationId xmlns:a16="http://schemas.microsoft.com/office/drawing/2014/main" id="{005075CA-2E53-7AC4-0EC2-FA5DE4AB7376}"/>
              </a:ext>
            </a:extLst>
          </p:cNvPr>
          <p:cNvSpPr/>
          <p:nvPr/>
        </p:nvSpPr>
        <p:spPr>
          <a:xfrm rot="21300000">
            <a:off x="8733466" y="2004096"/>
            <a:ext cx="637614" cy="248447"/>
          </a:xfrm>
          <a:prstGeom prst="lef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9" name="TextBox 19">
            <a:extLst>
              <a:ext uri="{FF2B5EF4-FFF2-40B4-BE49-F238E27FC236}">
                <a16:creationId xmlns:a16="http://schemas.microsoft.com/office/drawing/2014/main" id="{5BF59CD9-2A26-357F-E811-D5CF2F88378C}"/>
              </a:ext>
            </a:extLst>
          </p:cNvPr>
          <p:cNvSpPr txBox="1"/>
          <p:nvPr/>
        </p:nvSpPr>
        <p:spPr>
          <a:xfrm>
            <a:off x="9424797" y="1793351"/>
            <a:ext cx="1473200" cy="33855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>
                <a:latin typeface="Times New Roman"/>
                <a:cs typeface="Times New Roman"/>
              </a:rPr>
              <a:t>MIT </a:t>
            </a:r>
          </a:p>
        </p:txBody>
      </p:sp>
    </p:spTree>
    <p:extLst>
      <p:ext uri="{BB962C8B-B14F-4D97-AF65-F5344CB8AC3E}">
        <p14:creationId xmlns:p14="http://schemas.microsoft.com/office/powerpoint/2010/main" val="24552852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821D7C-581C-91AA-96A6-909AED11DC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174" y="284100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Total Liabilities </a:t>
            </a:r>
          </a:p>
        </p:txBody>
      </p:sp>
      <p:pic>
        <p:nvPicPr>
          <p:cNvPr id="6" name="Picture 5" descr="A graph of a number of libras&#10;&#10;Description automatically generated">
            <a:extLst>
              <a:ext uri="{FF2B5EF4-FFF2-40B4-BE49-F238E27FC236}">
                <a16:creationId xmlns:a16="http://schemas.microsoft.com/office/drawing/2014/main" id="{0A963F7C-1B3A-06BC-B81F-8B6024E20EC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408" b="258"/>
          <a:stretch/>
        </p:blipFill>
        <p:spPr>
          <a:xfrm>
            <a:off x="978855" y="1596821"/>
            <a:ext cx="9475477" cy="5261697"/>
          </a:xfrm>
          <a:prstGeom prst="rect">
            <a:avLst/>
          </a:prstGeom>
        </p:spPr>
      </p:pic>
      <p:sp>
        <p:nvSpPr>
          <p:cNvPr id="4" name="Arrow: Left 3">
            <a:extLst>
              <a:ext uri="{FF2B5EF4-FFF2-40B4-BE49-F238E27FC236}">
                <a16:creationId xmlns:a16="http://schemas.microsoft.com/office/drawing/2014/main" id="{116517F8-0FE0-25B2-0AE8-AECC4ADDBA92}"/>
              </a:ext>
            </a:extLst>
          </p:cNvPr>
          <p:cNvSpPr/>
          <p:nvPr/>
        </p:nvSpPr>
        <p:spPr>
          <a:xfrm rot="21300000">
            <a:off x="8907637" y="2450410"/>
            <a:ext cx="637614" cy="248447"/>
          </a:xfrm>
          <a:prstGeom prst="lef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" name="TextBox 19">
            <a:extLst>
              <a:ext uri="{FF2B5EF4-FFF2-40B4-BE49-F238E27FC236}">
                <a16:creationId xmlns:a16="http://schemas.microsoft.com/office/drawing/2014/main" id="{91DF23E7-3A55-B8FD-FD99-EA85028F38CA}"/>
              </a:ext>
            </a:extLst>
          </p:cNvPr>
          <p:cNvSpPr txBox="1"/>
          <p:nvPr/>
        </p:nvSpPr>
        <p:spPr>
          <a:xfrm>
            <a:off x="9555426" y="2283208"/>
            <a:ext cx="1473200" cy="58477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>
                <a:latin typeface="Times New Roman"/>
                <a:cs typeface="Times New Roman"/>
              </a:rPr>
              <a:t>Quinnipiac &amp; Sacred Heart</a:t>
            </a:r>
          </a:p>
        </p:txBody>
      </p:sp>
    </p:spTree>
    <p:extLst>
      <p:ext uri="{BB962C8B-B14F-4D97-AF65-F5344CB8AC3E}">
        <p14:creationId xmlns:p14="http://schemas.microsoft.com/office/powerpoint/2010/main" val="11797078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821D7C-581C-91AA-96A6-909AED11DC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4859" y="273661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Total Liabilities (CAGR)</a:t>
            </a:r>
          </a:p>
        </p:txBody>
      </p:sp>
      <p:pic>
        <p:nvPicPr>
          <p:cNvPr id="3" name="Picture 2" descr="A graph of a number of individuals&#10;&#10;Description automatically generated">
            <a:extLst>
              <a:ext uri="{FF2B5EF4-FFF2-40B4-BE49-F238E27FC236}">
                <a16:creationId xmlns:a16="http://schemas.microsoft.com/office/drawing/2014/main" id="{E1E19F39-50A9-4A00-BBF9-E0032C5339A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7414"/>
          <a:stretch/>
        </p:blipFill>
        <p:spPr>
          <a:xfrm>
            <a:off x="156072" y="1828800"/>
            <a:ext cx="5848913" cy="5029200"/>
          </a:xfrm>
          <a:prstGeom prst="rect">
            <a:avLst/>
          </a:prstGeom>
        </p:spPr>
      </p:pic>
      <p:pic>
        <p:nvPicPr>
          <p:cNvPr id="7" name="Picture 6" descr="A graph of a number of individuals&#10;&#10;Description automatically generated">
            <a:extLst>
              <a:ext uri="{FF2B5EF4-FFF2-40B4-BE49-F238E27FC236}">
                <a16:creationId xmlns:a16="http://schemas.microsoft.com/office/drawing/2014/main" id="{891FE688-94A0-104C-7B18-047B13DAA4B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7586"/>
          <a:stretch/>
        </p:blipFill>
        <p:spPr>
          <a:xfrm>
            <a:off x="6099672" y="1828800"/>
            <a:ext cx="5838016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9949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821D7C-581C-91AA-96A6-909AED11DC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4423" y="283332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Total Liabilities (YoY Change)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A522A8-6D3B-6003-8204-E1ADA5D78E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8788" y="1719942"/>
            <a:ext cx="8471623" cy="5127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3946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C2046D-2B70-A951-17E8-622DE4A29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Contributions </a:t>
            </a:r>
          </a:p>
        </p:txBody>
      </p:sp>
      <p:pic>
        <p:nvPicPr>
          <p:cNvPr id="6" name="Picture 5" descr="A graph showing the number of schools in the united states&#10;&#10;Description automatically generated">
            <a:extLst>
              <a:ext uri="{FF2B5EF4-FFF2-40B4-BE49-F238E27FC236}">
                <a16:creationId xmlns:a16="http://schemas.microsoft.com/office/drawing/2014/main" id="{F3051FA7-8928-208B-8169-F4DA5CF12A3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356" t="1544" b="126"/>
          <a:stretch/>
        </p:blipFill>
        <p:spPr>
          <a:xfrm>
            <a:off x="887640" y="1468811"/>
            <a:ext cx="10423710" cy="5360967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BC787F-9979-9181-3A2F-5808DFA736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970264" y="6455664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</a:pPr>
            <a:fld id="{D88C621E-FD24-4ACB-B31F-6D3DA00E455E}" type="datetime1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</a:rPr>
              <a:pPr algn="r">
                <a:spcAft>
                  <a:spcPts val="600"/>
                </a:spcAft>
              </a:pPr>
              <a:t>1/3/2025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92464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D09D8A-6404-7FD5-3DDA-C827F2EC3D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Contributions</a:t>
            </a:r>
          </a:p>
        </p:txBody>
      </p:sp>
      <p:pic>
        <p:nvPicPr>
          <p:cNvPr id="6" name="Content Placeholder 5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3436FD24-1DE6-802B-F121-6E23DF974F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0015" y="1424598"/>
            <a:ext cx="11531968" cy="5381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6465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7F3383-95A5-B002-586D-BB28B7AEFF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182" y="-79423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Contributions</a:t>
            </a:r>
          </a:p>
        </p:txBody>
      </p:sp>
      <p:pic>
        <p:nvPicPr>
          <p:cNvPr id="10" name="Content Placeholder 9" descr="A graph of numbers and lines&#10;&#10;Description automatically generated with medium confidence">
            <a:extLst>
              <a:ext uri="{FF2B5EF4-FFF2-40B4-BE49-F238E27FC236}">
                <a16:creationId xmlns:a16="http://schemas.microsoft.com/office/drawing/2014/main" id="{CA918F4E-508C-BE0D-896A-0569871461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5708" y="1675542"/>
            <a:ext cx="11535990" cy="4979966"/>
          </a:xfrm>
        </p:spPr>
      </p:pic>
    </p:spTree>
    <p:extLst>
      <p:ext uri="{BB962C8B-B14F-4D97-AF65-F5344CB8AC3E}">
        <p14:creationId xmlns:p14="http://schemas.microsoft.com/office/powerpoint/2010/main" val="40966127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38001C-5024-4E46-EEE7-04473DFE0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476" y="461552"/>
            <a:ext cx="9895951" cy="1033669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Methodology</a:t>
            </a:r>
            <a:br>
              <a:rPr lang="en-US" sz="4000"/>
            </a:br>
            <a:endParaRPr lang="en-US" sz="4000">
              <a:solidFill>
                <a:srgbClr val="FFFFFF"/>
              </a:solidFill>
            </a:endParaRPr>
          </a:p>
        </p:txBody>
      </p:sp>
      <p:pic>
        <p:nvPicPr>
          <p:cNvPr id="6" name="Content Placeholder 5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89B4D4CD-394F-BD83-415B-5D3458FE3D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98619" y="405555"/>
            <a:ext cx="5792277" cy="6227670"/>
          </a:xfr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369A0BC-029A-8013-92FF-52B7A1F74048}"/>
              </a:ext>
            </a:extLst>
          </p:cNvPr>
          <p:cNvSpPr>
            <a:spLocks noGrp="1"/>
          </p:cNvSpPr>
          <p:nvPr/>
        </p:nvSpPr>
        <p:spPr>
          <a:xfrm>
            <a:off x="171270" y="1824971"/>
            <a:ext cx="6029852" cy="481522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700" b="1">
                <a:latin typeface="Times New Roman"/>
                <a:ea typeface="+mn-lt"/>
                <a:cs typeface="+mn-lt"/>
              </a:rPr>
              <a:t>Data Collection Method</a:t>
            </a:r>
            <a:r>
              <a:rPr lang="en-US" sz="1700">
                <a:latin typeface="Times New Roman"/>
                <a:ea typeface="+mn-lt"/>
                <a:cs typeface="+mn-lt"/>
              </a:rPr>
              <a:t>: Each student manually collected 20 years of IRS Form 990 data for assigned universities by downloading and reviewing each tax document.</a:t>
            </a:r>
            <a:endParaRPr lang="en-US" sz="1700">
              <a:latin typeface="Times New Roman"/>
              <a:cs typeface="Times New Roman"/>
            </a:endParaRPr>
          </a:p>
          <a:p>
            <a:r>
              <a:rPr lang="en-US" sz="1700" b="1">
                <a:latin typeface="Times New Roman"/>
                <a:ea typeface="+mn-lt"/>
                <a:cs typeface="+mn-lt"/>
              </a:rPr>
              <a:t>Review Process</a:t>
            </a:r>
            <a:r>
              <a:rPr lang="en-US" sz="1700">
                <a:latin typeface="Times New Roman"/>
                <a:ea typeface="+mn-lt"/>
                <a:cs typeface="+mn-lt"/>
              </a:rPr>
              <a:t>: Team members reviewed the manually gathered data throughout the analysis process to ensure accuracy.</a:t>
            </a:r>
            <a:endParaRPr lang="en-US" sz="1700">
              <a:latin typeface="Times New Roman"/>
              <a:cs typeface="Times New Roman"/>
            </a:endParaRPr>
          </a:p>
          <a:p>
            <a:r>
              <a:rPr lang="en-US" sz="1700" b="1">
                <a:latin typeface="Times New Roman"/>
                <a:ea typeface="+mn-lt"/>
                <a:cs typeface="+mn-lt"/>
              </a:rPr>
              <a:t>Metrics Developed</a:t>
            </a:r>
            <a:r>
              <a:rPr lang="en-US" sz="1700">
                <a:latin typeface="Times New Roman"/>
                <a:ea typeface="+mn-lt"/>
                <a:cs typeface="+mn-lt"/>
              </a:rPr>
              <a:t>: Five core metrics were created to analyze the data:</a:t>
            </a:r>
            <a:endParaRPr lang="en-US" sz="1700">
              <a:latin typeface="Times New Roman"/>
              <a:cs typeface="Times New Roman"/>
            </a:endParaRPr>
          </a:p>
          <a:p>
            <a:pPr lvl="1"/>
            <a:r>
              <a:rPr lang="en-US" sz="1700">
                <a:latin typeface="Times New Roman"/>
                <a:ea typeface="+mn-lt"/>
                <a:cs typeface="+mn-lt"/>
              </a:rPr>
              <a:t>Time series data for all universities.</a:t>
            </a:r>
            <a:endParaRPr lang="en-US" sz="1700">
              <a:latin typeface="Times New Roman"/>
              <a:cs typeface="Times New Roman"/>
            </a:endParaRPr>
          </a:p>
          <a:p>
            <a:pPr lvl="1"/>
            <a:r>
              <a:rPr lang="en-US" sz="1700">
                <a:latin typeface="Times New Roman"/>
                <a:ea typeface="+mn-lt"/>
                <a:cs typeface="+mn-lt"/>
              </a:rPr>
              <a:t>Time series data for similar universities.</a:t>
            </a:r>
            <a:endParaRPr lang="en-US" sz="1700">
              <a:latin typeface="Times New Roman"/>
              <a:cs typeface="Times New Roman"/>
            </a:endParaRPr>
          </a:p>
          <a:p>
            <a:pPr lvl="1"/>
            <a:r>
              <a:rPr lang="en-US" sz="1700">
                <a:latin typeface="Times New Roman"/>
                <a:ea typeface="+mn-lt"/>
                <a:cs typeface="+mn-lt"/>
              </a:rPr>
              <a:t>Compound Annual Growth Rate (CAGR) for all universities.</a:t>
            </a:r>
            <a:endParaRPr lang="en-US" sz="1700">
              <a:latin typeface="Times New Roman"/>
              <a:cs typeface="Times New Roman"/>
            </a:endParaRPr>
          </a:p>
          <a:p>
            <a:pPr lvl="1"/>
            <a:r>
              <a:rPr lang="en-US" sz="1700">
                <a:latin typeface="Times New Roman"/>
                <a:ea typeface="+mn-lt"/>
                <a:cs typeface="+mn-lt"/>
              </a:rPr>
              <a:t>CAGR for similar universities.</a:t>
            </a:r>
            <a:endParaRPr lang="en-US" sz="1700">
              <a:latin typeface="Times New Roman"/>
              <a:cs typeface="Times New Roman"/>
            </a:endParaRPr>
          </a:p>
          <a:p>
            <a:pPr lvl="1"/>
            <a:r>
              <a:rPr lang="en-US" sz="1700">
                <a:latin typeface="Times New Roman"/>
                <a:ea typeface="+mn-lt"/>
                <a:cs typeface="+mn-lt"/>
              </a:rPr>
              <a:t>Year-over-year changes.</a:t>
            </a:r>
            <a:endParaRPr lang="en-US" sz="1700">
              <a:latin typeface="Times New Roman"/>
              <a:cs typeface="Times New Roman"/>
            </a:endParaRPr>
          </a:p>
          <a:p>
            <a:r>
              <a:rPr lang="en-US" sz="1700" b="1">
                <a:latin typeface="Times New Roman"/>
                <a:ea typeface="+mn-lt"/>
                <a:cs typeface="+mn-lt"/>
              </a:rPr>
              <a:t>Outcome</a:t>
            </a:r>
            <a:r>
              <a:rPr lang="en-US" sz="1700">
                <a:latin typeface="Times New Roman"/>
                <a:ea typeface="+mn-lt"/>
                <a:cs typeface="+mn-lt"/>
              </a:rPr>
              <a:t>: Manual data collection provided more reliable and comprehensive than initial AI-based attempts.</a:t>
            </a:r>
            <a:endParaRPr lang="en-US" sz="1700">
              <a:latin typeface="Times New Roman"/>
              <a:cs typeface="Times New Roman"/>
            </a:endParaRPr>
          </a:p>
          <a:p>
            <a:pPr marL="0" indent="0">
              <a:buNone/>
            </a:pPr>
            <a:endParaRPr lang="en-US" sz="1700"/>
          </a:p>
          <a:p>
            <a:endParaRPr lang="en-US" sz="170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7702983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7F3383-95A5-B002-586D-BB28B7AEFF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040" y="283332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Contributions</a:t>
            </a:r>
          </a:p>
        </p:txBody>
      </p:sp>
      <p:pic>
        <p:nvPicPr>
          <p:cNvPr id="8" name="Content Placeholder 7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9E429CBC-04D9-630F-A77F-554619D8EA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8821" y="1147065"/>
            <a:ext cx="10110140" cy="5677332"/>
          </a:xfrm>
        </p:spPr>
      </p:pic>
    </p:spTree>
    <p:extLst>
      <p:ext uri="{BB962C8B-B14F-4D97-AF65-F5344CB8AC3E}">
        <p14:creationId xmlns:p14="http://schemas.microsoft.com/office/powerpoint/2010/main" val="40142578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7F3383-95A5-B002-586D-BB28B7AEFF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217" y="272126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Contributions</a:t>
            </a:r>
          </a:p>
        </p:txBody>
      </p:sp>
      <p:pic>
        <p:nvPicPr>
          <p:cNvPr id="3" name="Content Placeholder 2" descr="A graph showing different colored lines&#10;&#10;Description automatically generated">
            <a:extLst>
              <a:ext uri="{FF2B5EF4-FFF2-40B4-BE49-F238E27FC236}">
                <a16:creationId xmlns:a16="http://schemas.microsoft.com/office/drawing/2014/main" id="{8BE7429F-0DD8-F290-6FCA-102CB53D0E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1774" y="1591108"/>
            <a:ext cx="11688451" cy="5288108"/>
          </a:xfrm>
        </p:spPr>
      </p:pic>
    </p:spTree>
    <p:extLst>
      <p:ext uri="{BB962C8B-B14F-4D97-AF65-F5344CB8AC3E}">
        <p14:creationId xmlns:p14="http://schemas.microsoft.com/office/powerpoint/2010/main" val="25844303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1F6BC6-EE28-51EE-0202-4ED52084F7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Program Service Revenue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5013B472-6D17-9467-A74B-8F33AC34C8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2006" y="1573006"/>
            <a:ext cx="10030063" cy="528906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6CB94C7-2F3B-8728-2D8E-1140DF2EE6EA}"/>
              </a:ext>
            </a:extLst>
          </p:cNvPr>
          <p:cNvSpPr txBox="1"/>
          <p:nvPr/>
        </p:nvSpPr>
        <p:spPr>
          <a:xfrm>
            <a:off x="1251040" y="2098567"/>
            <a:ext cx="3777343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 b="1">
                <a:latin typeface="Times New Roman"/>
                <a:cs typeface="Times New Roman"/>
              </a:rPr>
              <a:t>WNE Performs Slightly Below Average</a:t>
            </a:r>
          </a:p>
        </p:txBody>
      </p:sp>
    </p:spTree>
    <p:extLst>
      <p:ext uri="{BB962C8B-B14F-4D97-AF65-F5344CB8AC3E}">
        <p14:creationId xmlns:p14="http://schemas.microsoft.com/office/powerpoint/2010/main" val="7861093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D8FFFD6-4A87-0667-1C09-5BE1D699E5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77B7A55-C128-0F98-CE46-244CE6312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70C38BA-2214-6974-40BF-A54D124EF7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C9F61CE-BC8D-79E9-E0D2-CFF566CE29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E79CF78-5755-D495-73C7-EF5C712357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6B7EFE-E97A-1058-6516-AA46677499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Program Service Revenue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997128-8067-E44A-EC30-C405665CFFD3}"/>
              </a:ext>
            </a:extLst>
          </p:cNvPr>
          <p:cNvSpPr txBox="1"/>
          <p:nvPr/>
        </p:nvSpPr>
        <p:spPr>
          <a:xfrm>
            <a:off x="6681298" y="4535348"/>
            <a:ext cx="4752295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b="1">
                <a:latin typeface="Times New Roman"/>
                <a:cs typeface="Times New Roman"/>
              </a:rPr>
              <a:t>Impressive Growth from WNE</a:t>
            </a:r>
          </a:p>
        </p:txBody>
      </p:sp>
      <p:graphicFrame>
        <p:nvGraphicFramePr>
          <p:cNvPr id="6" name="Chart 5" descr="Chart type: Clustered Bar. 'Field2' by 'Field1'&#10;&#10;Description automatically generated">
            <a:extLst>
              <a:ext uri="{FF2B5EF4-FFF2-40B4-BE49-F238E27FC236}">
                <a16:creationId xmlns:a16="http://schemas.microsoft.com/office/drawing/2014/main" id="{4942DD5B-0283-C4EA-9CB6-6BE6F310979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62163692"/>
              </p:ext>
            </p:extLst>
          </p:nvPr>
        </p:nvGraphicFramePr>
        <p:xfrm>
          <a:off x="-2255" y="1718259"/>
          <a:ext cx="12317828" cy="51369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0098514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A639D44-C96F-2E53-2129-8FDB42CCF9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CB53028-A0A0-99BF-A90C-4C27670885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60BD5C7-CE40-8806-FF77-556682908E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5596888-9144-B2C8-1DA5-8EB2CF26C7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8546D51-2EDF-A846-6808-A6A9A08AAE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0C9939-1670-062C-4B7C-4F05B38793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Program Service Revenue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D7643A-6232-8970-14A3-908F68E32765}"/>
              </a:ext>
            </a:extLst>
          </p:cNvPr>
          <p:cNvSpPr txBox="1"/>
          <p:nvPr/>
        </p:nvSpPr>
        <p:spPr>
          <a:xfrm>
            <a:off x="4226081" y="3907939"/>
            <a:ext cx="4821511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 b="1">
                <a:latin typeface="Times New Roman"/>
                <a:cs typeface="Times New Roman"/>
              </a:rPr>
              <a:t>Industry Standard 80-90%</a:t>
            </a:r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917C2CBD-C9FA-23E2-1AC9-9A5C24F6FCF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43142914"/>
              </p:ext>
            </p:extLst>
          </p:nvPr>
        </p:nvGraphicFramePr>
        <p:xfrm>
          <a:off x="-3507" y="1578392"/>
          <a:ext cx="12200020" cy="527634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5109385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1F6BC6-EE28-51EE-0202-4ED52084F7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Executive Compensation</a:t>
            </a:r>
            <a:endParaRPr lang="en-US" sz="40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Picture 2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3C514FFA-8CC4-4215-EC68-B87D86208B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6285" y="1577288"/>
            <a:ext cx="9448995" cy="5281990"/>
          </a:xfrm>
          <a:prstGeom prst="rect">
            <a:avLst/>
          </a:prstGeom>
        </p:spPr>
      </p:pic>
      <p:sp>
        <p:nvSpPr>
          <p:cNvPr id="5" name="Arrow: Left 4">
            <a:extLst>
              <a:ext uri="{FF2B5EF4-FFF2-40B4-BE49-F238E27FC236}">
                <a16:creationId xmlns:a16="http://schemas.microsoft.com/office/drawing/2014/main" id="{6C02EF12-28DB-49F5-E375-31788D39E50A}"/>
              </a:ext>
            </a:extLst>
          </p:cNvPr>
          <p:cNvSpPr/>
          <p:nvPr/>
        </p:nvSpPr>
        <p:spPr>
          <a:xfrm rot="21300000">
            <a:off x="8907637" y="2450410"/>
            <a:ext cx="637614" cy="248447"/>
          </a:xfrm>
          <a:prstGeom prst="lef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" name="TextBox 19">
            <a:extLst>
              <a:ext uri="{FF2B5EF4-FFF2-40B4-BE49-F238E27FC236}">
                <a16:creationId xmlns:a16="http://schemas.microsoft.com/office/drawing/2014/main" id="{31F9A5DF-66F0-CCCB-5147-96E0F098F939}"/>
              </a:ext>
            </a:extLst>
          </p:cNvPr>
          <p:cNvSpPr txBox="1"/>
          <p:nvPr/>
        </p:nvSpPr>
        <p:spPr>
          <a:xfrm>
            <a:off x="9555426" y="2283208"/>
            <a:ext cx="1473200" cy="58477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>
                <a:latin typeface="Times New Roman"/>
                <a:cs typeface="Times New Roman"/>
              </a:rPr>
              <a:t>MIT &amp; Northeastern</a:t>
            </a:r>
          </a:p>
        </p:txBody>
      </p:sp>
      <p:sp>
        <p:nvSpPr>
          <p:cNvPr id="16" name="TextBox 20">
            <a:extLst>
              <a:ext uri="{FF2B5EF4-FFF2-40B4-BE49-F238E27FC236}">
                <a16:creationId xmlns:a16="http://schemas.microsoft.com/office/drawing/2014/main" id="{694C2604-E4DB-EFCF-F23A-7A8512073E27}"/>
              </a:ext>
            </a:extLst>
          </p:cNvPr>
          <p:cNvSpPr txBox="1"/>
          <p:nvPr/>
        </p:nvSpPr>
        <p:spPr>
          <a:xfrm>
            <a:off x="9814172" y="4520207"/>
            <a:ext cx="1163982" cy="307777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>
                <a:latin typeface="Times New Roman"/>
                <a:cs typeface="Times New Roman"/>
              </a:rPr>
              <a:t>R^2= 0.9648</a:t>
            </a:r>
          </a:p>
        </p:txBody>
      </p:sp>
      <p:sp>
        <p:nvSpPr>
          <p:cNvPr id="17" name="TextBox 21">
            <a:extLst>
              <a:ext uri="{FF2B5EF4-FFF2-40B4-BE49-F238E27FC236}">
                <a16:creationId xmlns:a16="http://schemas.microsoft.com/office/drawing/2014/main" id="{0DDB3243-A664-547B-073E-1F81450DAF06}"/>
              </a:ext>
            </a:extLst>
          </p:cNvPr>
          <p:cNvSpPr txBox="1"/>
          <p:nvPr/>
        </p:nvSpPr>
        <p:spPr>
          <a:xfrm>
            <a:off x="9743906" y="5765799"/>
            <a:ext cx="1141897" cy="307777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>
                <a:latin typeface="Times New Roman"/>
                <a:cs typeface="Times New Roman"/>
              </a:rPr>
              <a:t>R^2= 0.4821</a:t>
            </a:r>
          </a:p>
        </p:txBody>
      </p:sp>
    </p:spTree>
    <p:extLst>
      <p:ext uri="{BB962C8B-B14F-4D97-AF65-F5344CB8AC3E}">
        <p14:creationId xmlns:p14="http://schemas.microsoft.com/office/powerpoint/2010/main" val="114725194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1F6BC6-EE28-51EE-0202-4ED52084F7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Executive Compensation</a:t>
            </a:r>
            <a:endParaRPr lang="en-US" sz="40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TextBox 5">
            <a:extLst>
              <a:ext uri="{FF2B5EF4-FFF2-40B4-BE49-F238E27FC236}">
                <a16:creationId xmlns:a16="http://schemas.microsoft.com/office/drawing/2014/main" id="{989411B9-255A-8543-C554-4E86F0EFA517}"/>
              </a:ext>
            </a:extLst>
          </p:cNvPr>
          <p:cNvSpPr txBox="1"/>
          <p:nvPr/>
        </p:nvSpPr>
        <p:spPr>
          <a:xfrm>
            <a:off x="8597885" y="2674198"/>
            <a:ext cx="3589991" cy="3308352"/>
          </a:xfrm>
          <a:prstGeom prst="rect">
            <a:avLst/>
          </a:prstGeom>
        </p:spPr>
        <p:txBody>
          <a:bodyPr rot="0" spcFirstLastPara="0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>
                <a:latin typeface="Times New Roman"/>
                <a:cs typeface="Times"/>
              </a:rPr>
              <a:t>Excluding Brandies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>
                <a:latin typeface="Times New Roman"/>
                <a:cs typeface="Times"/>
              </a:rPr>
              <a:t>Average: 6.3%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>
                <a:latin typeface="Times New Roman"/>
                <a:cs typeface="Times"/>
              </a:rPr>
              <a:t>WNEU: 5.5%</a:t>
            </a:r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endParaRPr lang="en-US" sz="200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/>
          </a:p>
        </p:txBody>
      </p:sp>
      <p:pic>
        <p:nvPicPr>
          <p:cNvPr id="6" name="Picture 5" descr="A graph of a number of individuals&#10;&#10;Description automatically generated">
            <a:extLst>
              <a:ext uri="{FF2B5EF4-FFF2-40B4-BE49-F238E27FC236}">
                <a16:creationId xmlns:a16="http://schemas.microsoft.com/office/drawing/2014/main" id="{E0C9D271-0082-8401-F6D4-1FB8730EFC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8283" y="1579217"/>
            <a:ext cx="6353868" cy="5278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0824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420619-5D4F-7698-D39F-B164D2224E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922" y="1564721"/>
            <a:ext cx="9242702" cy="529327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11F6BC6-EE28-51EE-0202-4ED52084F7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213" y="-1993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Executive Compensation</a:t>
            </a:r>
            <a:endParaRPr lang="en-US" sz="40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Arrow: Left 3">
            <a:extLst>
              <a:ext uri="{FF2B5EF4-FFF2-40B4-BE49-F238E27FC236}">
                <a16:creationId xmlns:a16="http://schemas.microsoft.com/office/drawing/2014/main" id="{BEE06C29-7E8F-80A7-DCA0-86E6FBB1A6AD}"/>
              </a:ext>
            </a:extLst>
          </p:cNvPr>
          <p:cNvSpPr/>
          <p:nvPr/>
        </p:nvSpPr>
        <p:spPr>
          <a:xfrm rot="21300000">
            <a:off x="8448181" y="2128502"/>
            <a:ext cx="637614" cy="248447"/>
          </a:xfrm>
          <a:prstGeom prst="lef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0AA8130-0B8B-5FF4-79DC-61F6088D6846}"/>
              </a:ext>
            </a:extLst>
          </p:cNvPr>
          <p:cNvSpPr txBox="1"/>
          <p:nvPr/>
        </p:nvSpPr>
        <p:spPr>
          <a:xfrm>
            <a:off x="9121689" y="2056530"/>
            <a:ext cx="147320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>
                <a:latin typeface="Times New Roman"/>
                <a:cs typeface="Times New Roman"/>
              </a:rPr>
              <a:t>Wesleyan</a:t>
            </a:r>
          </a:p>
        </p:txBody>
      </p:sp>
      <p:sp>
        <p:nvSpPr>
          <p:cNvPr id="17" name="TextBox 24">
            <a:extLst>
              <a:ext uri="{FF2B5EF4-FFF2-40B4-BE49-F238E27FC236}">
                <a16:creationId xmlns:a16="http://schemas.microsoft.com/office/drawing/2014/main" id="{E8BCBA8C-9E08-4D8A-1D05-91885CB987FF}"/>
              </a:ext>
            </a:extLst>
          </p:cNvPr>
          <p:cNvSpPr txBox="1"/>
          <p:nvPr/>
        </p:nvSpPr>
        <p:spPr>
          <a:xfrm>
            <a:off x="10290313" y="2405271"/>
            <a:ext cx="1903896" cy="2062103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/>
              <a:buChar char="•"/>
            </a:pPr>
            <a:r>
              <a:rPr lang="en-US" sz="1600">
                <a:latin typeface="Times New Roman"/>
                <a:cs typeface="Times New Roman"/>
              </a:rPr>
              <a:t>Excluding Brandies University</a:t>
            </a:r>
          </a:p>
          <a:p>
            <a:pPr marL="285750" indent="-285750">
              <a:buFont typeface="Arial"/>
              <a:buChar char="•"/>
            </a:pPr>
            <a:endParaRPr lang="en-US" sz="1600">
              <a:latin typeface="Times New Roman"/>
              <a:cs typeface="Times New Roman"/>
            </a:endParaRPr>
          </a:p>
          <a:p>
            <a:pPr marL="285750" indent="-285750">
              <a:buFont typeface="Arial"/>
              <a:buChar char="•"/>
            </a:pPr>
            <a:r>
              <a:rPr lang="en-US" sz="1600">
                <a:latin typeface="Times New Roman"/>
                <a:cs typeface="Times New Roman"/>
              </a:rPr>
              <a:t>MIT, Boston College, and Northeastern are below WNEU</a:t>
            </a:r>
          </a:p>
        </p:txBody>
      </p:sp>
      <p:sp>
        <p:nvSpPr>
          <p:cNvPr id="6" name="Arrow: Left 5">
            <a:extLst>
              <a:ext uri="{FF2B5EF4-FFF2-40B4-BE49-F238E27FC236}">
                <a16:creationId xmlns:a16="http://schemas.microsoft.com/office/drawing/2014/main" id="{7954A052-C5DD-D347-0BED-D88947C88099}"/>
              </a:ext>
            </a:extLst>
          </p:cNvPr>
          <p:cNvSpPr/>
          <p:nvPr/>
        </p:nvSpPr>
        <p:spPr>
          <a:xfrm rot="21300000">
            <a:off x="8205224" y="4646415"/>
            <a:ext cx="637614" cy="248447"/>
          </a:xfrm>
          <a:prstGeom prst="lef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3F430E5-5648-7A69-FA19-491D6FD5F705}"/>
              </a:ext>
            </a:extLst>
          </p:cNvPr>
          <p:cNvSpPr txBox="1"/>
          <p:nvPr/>
        </p:nvSpPr>
        <p:spPr>
          <a:xfrm>
            <a:off x="8878732" y="4552356"/>
            <a:ext cx="147320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>
                <a:latin typeface="Times New Roman"/>
                <a:cs typeface="Times New Roman"/>
              </a:rPr>
              <a:t>Endicott</a:t>
            </a:r>
          </a:p>
        </p:txBody>
      </p:sp>
    </p:spTree>
    <p:extLst>
      <p:ext uri="{BB962C8B-B14F-4D97-AF65-F5344CB8AC3E}">
        <p14:creationId xmlns:p14="http://schemas.microsoft.com/office/powerpoint/2010/main" val="407307243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1F6BC6-EE28-51EE-0202-4ED52084F7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Executive Compensation</a:t>
            </a:r>
            <a:endParaRPr lang="en-US" sz="40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42F7A22-32D7-C25E-B463-54432C721D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7953" y="1538080"/>
            <a:ext cx="9286875" cy="5372100"/>
          </a:xfrm>
          <a:prstGeom prst="rect">
            <a:avLst/>
          </a:prstGeom>
        </p:spPr>
      </p:pic>
      <p:sp>
        <p:nvSpPr>
          <p:cNvPr id="7" name="Arrow: Left 6">
            <a:extLst>
              <a:ext uri="{FF2B5EF4-FFF2-40B4-BE49-F238E27FC236}">
                <a16:creationId xmlns:a16="http://schemas.microsoft.com/office/drawing/2014/main" id="{CD258F3B-C6F4-78C9-D4B4-12267224E1C6}"/>
              </a:ext>
            </a:extLst>
          </p:cNvPr>
          <p:cNvSpPr/>
          <p:nvPr/>
        </p:nvSpPr>
        <p:spPr>
          <a:xfrm rot="21300000">
            <a:off x="3419967" y="6258763"/>
            <a:ext cx="637614" cy="248447"/>
          </a:xfrm>
          <a:prstGeom prst="lef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51C4450-A973-8D22-6D36-DA23944E0D82}"/>
              </a:ext>
            </a:extLst>
          </p:cNvPr>
          <p:cNvSpPr txBox="1"/>
          <p:nvPr/>
        </p:nvSpPr>
        <p:spPr>
          <a:xfrm>
            <a:off x="4091982" y="6166942"/>
            <a:ext cx="147320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>
                <a:latin typeface="Times New Roman"/>
                <a:cs typeface="Times New Roman"/>
              </a:rPr>
              <a:t>Endicott</a:t>
            </a:r>
          </a:p>
        </p:txBody>
      </p:sp>
      <p:sp>
        <p:nvSpPr>
          <p:cNvPr id="20" name="Arrow: Left 19">
            <a:extLst>
              <a:ext uri="{FF2B5EF4-FFF2-40B4-BE49-F238E27FC236}">
                <a16:creationId xmlns:a16="http://schemas.microsoft.com/office/drawing/2014/main" id="{24D66AD5-3F21-4E30-55AD-DF31D498B376}"/>
              </a:ext>
            </a:extLst>
          </p:cNvPr>
          <p:cNvSpPr/>
          <p:nvPr/>
        </p:nvSpPr>
        <p:spPr>
          <a:xfrm rot="10800000">
            <a:off x="7919886" y="5960141"/>
            <a:ext cx="637614" cy="248447"/>
          </a:xfrm>
          <a:prstGeom prst="lef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FD7D636-58BE-526F-5F85-7E5D82726DA2}"/>
              </a:ext>
            </a:extLst>
          </p:cNvPr>
          <p:cNvSpPr txBox="1"/>
          <p:nvPr/>
        </p:nvSpPr>
        <p:spPr>
          <a:xfrm>
            <a:off x="6707495" y="5909510"/>
            <a:ext cx="1195173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>
                <a:latin typeface="Times New Roman"/>
                <a:cs typeface="Times New Roman"/>
              </a:rPr>
              <a:t>Quinnipiac</a:t>
            </a:r>
            <a:endParaRPr lang="en-US"/>
          </a:p>
        </p:txBody>
      </p:sp>
      <p:sp>
        <p:nvSpPr>
          <p:cNvPr id="22" name="Arrow: Left 21">
            <a:extLst>
              <a:ext uri="{FF2B5EF4-FFF2-40B4-BE49-F238E27FC236}">
                <a16:creationId xmlns:a16="http://schemas.microsoft.com/office/drawing/2014/main" id="{EDF031E5-963C-15FC-C126-323BEFF0A16A}"/>
              </a:ext>
            </a:extLst>
          </p:cNvPr>
          <p:cNvSpPr/>
          <p:nvPr/>
        </p:nvSpPr>
        <p:spPr>
          <a:xfrm rot="21300000">
            <a:off x="4614453" y="5404087"/>
            <a:ext cx="637614" cy="248447"/>
          </a:xfrm>
          <a:prstGeom prst="lef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3A9C410-B0DC-1D8B-1FF8-54DD0D7AEB75}"/>
              </a:ext>
            </a:extLst>
          </p:cNvPr>
          <p:cNvSpPr txBox="1"/>
          <p:nvPr/>
        </p:nvSpPr>
        <p:spPr>
          <a:xfrm>
            <a:off x="5265874" y="5343158"/>
            <a:ext cx="147320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>
                <a:latin typeface="Times New Roman"/>
                <a:cs typeface="Times New Roman"/>
              </a:rPr>
              <a:t>Lesley</a:t>
            </a:r>
          </a:p>
        </p:txBody>
      </p:sp>
    </p:spTree>
    <p:extLst>
      <p:ext uri="{BB962C8B-B14F-4D97-AF65-F5344CB8AC3E}">
        <p14:creationId xmlns:p14="http://schemas.microsoft.com/office/powerpoint/2010/main" val="424464770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BDBD75-E95D-2CBC-3446-7C2EF63987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1658" y="283332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Other Salaries &amp; Wages for All Universities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0B4FF4EF-5340-425A-8DCB-3E20A6C63B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9311" y="1714125"/>
            <a:ext cx="11872783" cy="5017121"/>
          </a:xfr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DB12A454-8A36-F100-C8C2-B4C641AFE1BC}"/>
              </a:ext>
            </a:extLst>
          </p:cNvPr>
          <p:cNvSpPr txBox="1">
            <a:spLocks/>
          </p:cNvSpPr>
          <p:nvPr/>
        </p:nvSpPr>
        <p:spPr>
          <a:xfrm>
            <a:off x="10790354" y="1166840"/>
            <a:ext cx="1400681" cy="4158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4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>
                <a:solidFill>
                  <a:srgbClr val="FFFFFF"/>
                </a:solidFill>
              </a:rPr>
              <a:t>Aliyah Jackson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7196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96A701-6C28-99C0-6EF3-07FBC23F58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284" y="284100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Data Analysis &amp; Findings</a:t>
            </a:r>
          </a:p>
        </p:txBody>
      </p:sp>
      <p:sp>
        <p:nvSpPr>
          <p:cNvPr id="6" name="TextBox 18">
            <a:extLst>
              <a:ext uri="{FF2B5EF4-FFF2-40B4-BE49-F238E27FC236}">
                <a16:creationId xmlns:a16="http://schemas.microsoft.com/office/drawing/2014/main" id="{AFEFDF47-6848-D0C2-D30A-F6E59A9F2E67}"/>
              </a:ext>
            </a:extLst>
          </p:cNvPr>
          <p:cNvSpPr txBox="1"/>
          <p:nvPr/>
        </p:nvSpPr>
        <p:spPr>
          <a:xfrm>
            <a:off x="712881" y="1739181"/>
            <a:ext cx="2846172" cy="40011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latin typeface="Times New Roman"/>
              </a:rPr>
              <a:t>10 Variables for Analysis</a:t>
            </a:r>
            <a:endParaRPr lang="en-US"/>
          </a:p>
        </p:txBody>
      </p:sp>
      <p:sp>
        <p:nvSpPr>
          <p:cNvPr id="7" name="TextBox 17">
            <a:extLst>
              <a:ext uri="{FF2B5EF4-FFF2-40B4-BE49-F238E27FC236}">
                <a16:creationId xmlns:a16="http://schemas.microsoft.com/office/drawing/2014/main" id="{FDB05B71-5156-6F73-4133-991A10D4C016}"/>
              </a:ext>
            </a:extLst>
          </p:cNvPr>
          <p:cNvSpPr txBox="1"/>
          <p:nvPr/>
        </p:nvSpPr>
        <p:spPr>
          <a:xfrm>
            <a:off x="6264663" y="1801200"/>
            <a:ext cx="3893388" cy="40011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>
                <a:latin typeface="Times New Roman"/>
              </a:rPr>
              <a:t>22 Universities for Analysis</a:t>
            </a:r>
            <a:r>
              <a:rPr lang="en-US" sz="2000">
                <a:latin typeface="Times New Roman"/>
                <a:cs typeface="Times New Roman"/>
              </a:rPr>
              <a:t>​</a:t>
            </a:r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BEDAD0E-0700-2BE2-D921-DF54909D88FD}"/>
              </a:ext>
            </a:extLst>
          </p:cNvPr>
          <p:cNvSpPr>
            <a:spLocks noGrp="1"/>
          </p:cNvSpPr>
          <p:nvPr/>
        </p:nvSpPr>
        <p:spPr>
          <a:xfrm>
            <a:off x="455139" y="2400575"/>
            <a:ext cx="4194384" cy="36833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en-US" sz="1600">
                <a:latin typeface="Times New Roman"/>
                <a:ea typeface="Lato"/>
                <a:cs typeface="Times New Roman"/>
              </a:rPr>
              <a:t>Net Income</a:t>
            </a:r>
            <a:endParaRPr lang="en-US"/>
          </a:p>
          <a:p>
            <a:pPr marL="342900" indent="-342900"/>
            <a:r>
              <a:rPr lang="en-US" sz="1600">
                <a:latin typeface="Times New Roman"/>
                <a:ea typeface="Lato"/>
                <a:cs typeface="Times New Roman"/>
              </a:rPr>
              <a:t>Total Revenue  </a:t>
            </a:r>
          </a:p>
          <a:p>
            <a:pPr marL="342900" indent="-342900"/>
            <a:r>
              <a:rPr lang="en-US" sz="1600">
                <a:latin typeface="Times New Roman"/>
                <a:ea typeface="Lato"/>
                <a:cs typeface="Times New Roman"/>
              </a:rPr>
              <a:t>Total Expenses </a:t>
            </a:r>
          </a:p>
          <a:p>
            <a:pPr marL="342900" indent="-342900"/>
            <a:r>
              <a:rPr lang="en-US" sz="1600">
                <a:latin typeface="Times New Roman"/>
                <a:ea typeface="Lato"/>
                <a:cs typeface="Times New Roman"/>
              </a:rPr>
              <a:t>Net Assets </a:t>
            </a:r>
          </a:p>
          <a:p>
            <a:pPr marL="342900" indent="-342900"/>
            <a:r>
              <a:rPr lang="en-US" sz="1600">
                <a:latin typeface="Times New Roman"/>
                <a:ea typeface="Lato"/>
                <a:cs typeface="Times New Roman"/>
              </a:rPr>
              <a:t>Total Assets</a:t>
            </a:r>
          </a:p>
          <a:p>
            <a:pPr marL="342900" indent="-342900"/>
            <a:r>
              <a:rPr lang="en-US" sz="1600">
                <a:latin typeface="Times New Roman"/>
                <a:ea typeface="Lato"/>
                <a:cs typeface="Times New Roman"/>
              </a:rPr>
              <a:t>Total Liabilities </a:t>
            </a:r>
          </a:p>
          <a:p>
            <a:pPr marL="342900" indent="-342900"/>
            <a:r>
              <a:rPr lang="en-US" sz="1600">
                <a:latin typeface="Times New Roman"/>
                <a:ea typeface="Lato"/>
                <a:cs typeface="Times New Roman"/>
              </a:rPr>
              <a:t>Contributions</a:t>
            </a:r>
          </a:p>
          <a:p>
            <a:pPr marL="342900" indent="-342900"/>
            <a:r>
              <a:rPr lang="en-US" sz="1600">
                <a:latin typeface="Times New Roman"/>
                <a:ea typeface="Lato"/>
                <a:cs typeface="Times New Roman"/>
              </a:rPr>
              <a:t>Program Services Revenue </a:t>
            </a:r>
          </a:p>
          <a:p>
            <a:pPr marL="342900" indent="-342900"/>
            <a:r>
              <a:rPr lang="en-US" sz="1600">
                <a:latin typeface="Times New Roman"/>
                <a:ea typeface="Lato"/>
                <a:cs typeface="Times New Roman"/>
              </a:rPr>
              <a:t>Executive Compensation</a:t>
            </a:r>
          </a:p>
          <a:p>
            <a:pPr marL="342900" indent="-342900"/>
            <a:r>
              <a:rPr lang="en-US" sz="1600">
                <a:latin typeface="Times New Roman"/>
                <a:ea typeface="Lato"/>
                <a:cs typeface="Times New Roman"/>
              </a:rPr>
              <a:t>Other Salaries and Wages 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6734D22-B239-33B0-9E15-31F5D55D3D59}"/>
              </a:ext>
            </a:extLst>
          </p:cNvPr>
          <p:cNvSpPr txBox="1">
            <a:spLocks/>
          </p:cNvSpPr>
          <p:nvPr/>
        </p:nvSpPr>
        <p:spPr>
          <a:xfrm>
            <a:off x="4929876" y="2872968"/>
            <a:ext cx="4755101" cy="36833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1600">
                <a:latin typeface="Times New Roman"/>
                <a:ea typeface="Lato"/>
                <a:cs typeface="Times New Roman"/>
              </a:rPr>
              <a:t>American International College</a:t>
            </a:r>
            <a:endParaRPr lang="en-US"/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1600">
                <a:latin typeface="Times New Roman"/>
                <a:ea typeface="Lato"/>
                <a:cs typeface="Times New Roman"/>
              </a:rPr>
              <a:t>Boston College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1600">
                <a:latin typeface="Times New Roman"/>
                <a:ea typeface="Lato"/>
                <a:cs typeface="Times New Roman"/>
              </a:rPr>
              <a:t>Boston University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1600">
                <a:latin typeface="Times New Roman"/>
                <a:ea typeface="Lato"/>
                <a:cs typeface="Times New Roman"/>
              </a:rPr>
              <a:t>Brandeis University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1600">
                <a:latin typeface="Times New Roman"/>
                <a:ea typeface="Lato"/>
                <a:cs typeface="Times New Roman"/>
              </a:rPr>
              <a:t>Bryant University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1600">
                <a:latin typeface="Times New Roman"/>
                <a:ea typeface="Lato"/>
                <a:cs typeface="Times New Roman"/>
              </a:rPr>
              <a:t>Clark University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1600">
                <a:latin typeface="Times New Roman"/>
                <a:ea typeface="Lato"/>
                <a:cs typeface="Times New Roman"/>
              </a:rPr>
              <a:t>Endicott College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1600">
                <a:latin typeface="Times New Roman"/>
                <a:ea typeface="Lato"/>
                <a:cs typeface="Times New Roman"/>
              </a:rPr>
              <a:t>Fairfield University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1600">
                <a:latin typeface="Times New Roman"/>
                <a:ea typeface="Lato"/>
                <a:cs typeface="Times New Roman"/>
              </a:rPr>
              <a:t>Lesley University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1600">
                <a:latin typeface="Times New Roman"/>
                <a:ea typeface="Lato"/>
                <a:cs typeface="Times New Roman"/>
              </a:rPr>
              <a:t>Massachusetts Institute of Technology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1600">
                <a:latin typeface="Times New Roman"/>
                <a:ea typeface="Lato"/>
                <a:cs typeface="Times New Roman"/>
              </a:rPr>
              <a:t>Merrimack College</a:t>
            </a:r>
          </a:p>
          <a:p>
            <a:pPr marL="342900" indent="-342900"/>
            <a:endParaRPr lang="en-US" sz="1600">
              <a:latin typeface="Times New Roman"/>
              <a:ea typeface="Lato"/>
              <a:cs typeface="Times New Roman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600">
              <a:latin typeface="Lato"/>
              <a:ea typeface="Lato"/>
              <a:cs typeface="Lato"/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89DF768A-20AF-89FD-8999-E434A75B4C39}"/>
              </a:ext>
            </a:extLst>
          </p:cNvPr>
          <p:cNvSpPr txBox="1">
            <a:spLocks/>
          </p:cNvSpPr>
          <p:nvPr/>
        </p:nvSpPr>
        <p:spPr>
          <a:xfrm>
            <a:off x="8639235" y="2398517"/>
            <a:ext cx="4755101" cy="40284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endParaRPr lang="en-US" sz="1600">
              <a:latin typeface="Times New Roman"/>
              <a:cs typeface="Times New Roman"/>
            </a:endParaRP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endParaRPr lang="en-US" sz="1600">
              <a:latin typeface="Times New Roman"/>
              <a:ea typeface="Lato"/>
              <a:cs typeface="Times New Roman"/>
            </a:endParaRP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1600">
                <a:latin typeface="Times New Roman"/>
                <a:ea typeface="Lato"/>
                <a:cs typeface="Times New Roman"/>
              </a:rPr>
              <a:t>Nichols College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1600">
                <a:latin typeface="Times New Roman"/>
                <a:ea typeface="Lato"/>
                <a:cs typeface="Times New Roman"/>
              </a:rPr>
              <a:t>Northeastern University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1600">
                <a:latin typeface="Times New Roman"/>
                <a:ea typeface="Lato"/>
                <a:cs typeface="Times New Roman"/>
              </a:rPr>
              <a:t>Quinnipiac University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1600">
                <a:latin typeface="Times New Roman"/>
                <a:ea typeface="Lato"/>
                <a:cs typeface="Times New Roman"/>
              </a:rPr>
              <a:t>Roger Williams University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1600">
                <a:latin typeface="Times New Roman"/>
                <a:ea typeface="Lato"/>
                <a:cs typeface="Times New Roman"/>
              </a:rPr>
              <a:t>Sacred Heart University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1600">
                <a:latin typeface="Times New Roman"/>
                <a:ea typeface="Lato"/>
                <a:cs typeface="Times New Roman"/>
              </a:rPr>
              <a:t>Springfield College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1600">
                <a:latin typeface="Times New Roman"/>
                <a:ea typeface="Lato"/>
                <a:cs typeface="Times New Roman"/>
              </a:rPr>
              <a:t>Suffolk University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1600">
                <a:latin typeface="Times New Roman"/>
                <a:ea typeface="Lato"/>
                <a:cs typeface="Times New Roman"/>
              </a:rPr>
              <a:t>University of Hartford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1600">
                <a:latin typeface="Times New Roman"/>
                <a:ea typeface="Lato"/>
                <a:cs typeface="Times New Roman"/>
              </a:rPr>
              <a:t>Wesleyan University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1600">
                <a:latin typeface="Times New Roman"/>
                <a:ea typeface="Lato"/>
                <a:cs typeface="Times New Roman"/>
              </a:rPr>
              <a:t>Western New England University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1600">
                <a:latin typeface="Times New Roman"/>
                <a:ea typeface="Lato"/>
                <a:cs typeface="Times New Roman"/>
              </a:rPr>
              <a:t>Worcester Polytechnic Institute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600">
              <a:latin typeface="Times New Roman"/>
              <a:ea typeface="Lato"/>
              <a:cs typeface="Times New Roman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600">
              <a:latin typeface="Lato"/>
              <a:ea typeface="Lato"/>
              <a:cs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206515354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BDBD75-E95D-2CBC-3446-7C2EF63987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834" y="283332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Other Salaries &amp; Wages for Similar Universities</a:t>
            </a:r>
          </a:p>
        </p:txBody>
      </p:sp>
      <p:pic>
        <p:nvPicPr>
          <p:cNvPr id="5" name="Content Placeholder 4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3579A978-7894-0FC9-FCA6-379DE1A056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3568" y="1717607"/>
            <a:ext cx="11937803" cy="5020456"/>
          </a:xfr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F4926AC0-0983-30A0-C7EE-0895A64EE9E0}"/>
              </a:ext>
            </a:extLst>
          </p:cNvPr>
          <p:cNvSpPr txBox="1">
            <a:spLocks/>
          </p:cNvSpPr>
          <p:nvPr/>
        </p:nvSpPr>
        <p:spPr>
          <a:xfrm>
            <a:off x="10790354" y="1166840"/>
            <a:ext cx="1400681" cy="4158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4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>
                <a:solidFill>
                  <a:srgbClr val="FFFFFF"/>
                </a:solidFill>
              </a:rPr>
              <a:t>Aliyah Jackson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19616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BDBD75-E95D-2CBC-3446-7C2EF63987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305" y="283332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Other Salaries &amp; Wages CAGR All Universities</a:t>
            </a:r>
          </a:p>
        </p:txBody>
      </p:sp>
      <p:pic>
        <p:nvPicPr>
          <p:cNvPr id="6" name="Content Placeholder 5" descr="A graph of a compound growth&#10;&#10;Description automatically generated">
            <a:extLst>
              <a:ext uri="{FF2B5EF4-FFF2-40B4-BE49-F238E27FC236}">
                <a16:creationId xmlns:a16="http://schemas.microsoft.com/office/drawing/2014/main" id="{ED703C72-6C29-A0E6-E149-D719B3BF28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4757" y="1716812"/>
            <a:ext cx="12016945" cy="5032048"/>
          </a:xfr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F6B0C28A-441A-B942-A600-7AF0598B5E27}"/>
              </a:ext>
            </a:extLst>
          </p:cNvPr>
          <p:cNvSpPr txBox="1">
            <a:spLocks/>
          </p:cNvSpPr>
          <p:nvPr/>
        </p:nvSpPr>
        <p:spPr>
          <a:xfrm>
            <a:off x="10790354" y="1166840"/>
            <a:ext cx="1400681" cy="4158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4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>
                <a:solidFill>
                  <a:srgbClr val="FFFFFF"/>
                </a:solidFill>
              </a:rPr>
              <a:t>Aliyah Jackson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41974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BDBD75-E95D-2CBC-3446-7C2EF63987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4776" y="294538"/>
            <a:ext cx="10702774" cy="1033669"/>
          </a:xfrm>
        </p:spPr>
        <p:txBody>
          <a:bodyPr>
            <a:no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Other Salaries &amp; Wages CAGR Similar Universities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84F9549-947E-0348-3EAA-ACABB65AC0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6244" y="1715909"/>
            <a:ext cx="11965458" cy="5023852"/>
          </a:xfr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6B909BA4-BB17-50B0-19B1-C887ACA14BB4}"/>
              </a:ext>
            </a:extLst>
          </p:cNvPr>
          <p:cNvSpPr txBox="1">
            <a:spLocks/>
          </p:cNvSpPr>
          <p:nvPr/>
        </p:nvSpPr>
        <p:spPr>
          <a:xfrm>
            <a:off x="10790354" y="1166840"/>
            <a:ext cx="1400681" cy="4158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4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>
                <a:solidFill>
                  <a:srgbClr val="FFFFFF"/>
                </a:solidFill>
              </a:rPr>
              <a:t>Aliyah Jackson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32603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BDBD75-E95D-2CBC-3446-7C2EF63987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246" y="272126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Other Salaries &amp; Wages YoY Growth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5FBA22D-51A8-45C4-5970-1E1B41C87B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4757" y="1713481"/>
            <a:ext cx="11872783" cy="5049302"/>
          </a:xfr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0704E380-0448-886E-C54B-9DD7B34B39F1}"/>
              </a:ext>
            </a:extLst>
          </p:cNvPr>
          <p:cNvSpPr txBox="1">
            <a:spLocks/>
          </p:cNvSpPr>
          <p:nvPr/>
        </p:nvSpPr>
        <p:spPr>
          <a:xfrm>
            <a:off x="10790354" y="1166840"/>
            <a:ext cx="1400681" cy="4158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4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>
                <a:solidFill>
                  <a:srgbClr val="FFFFFF"/>
                </a:solidFill>
              </a:rPr>
              <a:t>Aliyah Jackson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08043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EE2AD96-B495-4E06-9291-B71706F72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3CF6D67-C5A8-4ADD-9E8E-1E38CA1D3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638515" y="639280"/>
            <a:ext cx="6858000" cy="5579440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6909FA0-B515-4681-B7A8-FA281D133B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393206" y="395206"/>
            <a:ext cx="6346209" cy="557608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1C9FE86-FCC3-4A31-AA1C-C882262B7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1528907" y="2818967"/>
            <a:ext cx="2501979" cy="5576080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D96243B-ECED-4B71-8E06-AE9A285EA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425002" y="852793"/>
            <a:ext cx="6858001" cy="5152412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11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09989E4-EFDC-4A90-A633-E0525FB41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818753" y="1128497"/>
            <a:ext cx="4318303" cy="4318303"/>
          </a:xfrm>
          <a:prstGeom prst="ellipse">
            <a:avLst/>
          </a:prstGeom>
          <a:gradFill>
            <a:gsLst>
              <a:gs pos="39000">
                <a:schemeClr val="accent1"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1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D79A9E-984E-9D50-9A19-909BAFEA5C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396" y="586855"/>
            <a:ext cx="4230100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Conclusion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6899B4-F0EC-BE25-07D6-DE050518BC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03158" y="649480"/>
            <a:ext cx="4862447" cy="554604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000" b="1">
                <a:ea typeface="+mn-lt"/>
                <a:cs typeface="+mn-lt"/>
              </a:rPr>
              <a:t>Revenue</a:t>
            </a:r>
            <a:r>
              <a:rPr lang="en-US" sz="1000">
                <a:ea typeface="+mn-lt"/>
                <a:cs typeface="+mn-lt"/>
              </a:rPr>
              <a:t>: WNE showed moderate revenue growth but lagged behind larger universities. Removing top-performing outliers highlighted WNE's stability among peers, though it still fell slightly below the average CAGR.</a:t>
            </a:r>
            <a:endParaRPr lang="en-US" sz="1000"/>
          </a:p>
          <a:p>
            <a:r>
              <a:rPr lang="en-US" sz="1000" b="1">
                <a:ea typeface="+mn-lt"/>
                <a:cs typeface="+mn-lt"/>
              </a:rPr>
              <a:t>Expenses</a:t>
            </a:r>
            <a:r>
              <a:rPr lang="en-US" sz="1000">
                <a:ea typeface="+mn-lt"/>
                <a:cs typeface="+mn-lt"/>
              </a:rPr>
              <a:t>: WNE managed steady expense growth with a lower CAGR than peers, reflecting controlled spending. Expense trends indicate prudent financial management.</a:t>
            </a:r>
            <a:endParaRPr lang="en-US" sz="1000"/>
          </a:p>
          <a:p>
            <a:r>
              <a:rPr lang="en-US" sz="1000" b="1">
                <a:ea typeface="+mn-lt"/>
                <a:cs typeface="+mn-lt"/>
              </a:rPr>
              <a:t>Net Income</a:t>
            </a:r>
            <a:r>
              <a:rPr lang="en-US" sz="1000">
                <a:ea typeface="+mn-lt"/>
                <a:cs typeface="+mn-lt"/>
              </a:rPr>
              <a:t>: Net income trends reflect challenges due to external economic factors, with WNE experiencing consistent but limited positive performance compared to peers.</a:t>
            </a:r>
            <a:endParaRPr lang="en-US" sz="1000"/>
          </a:p>
          <a:p>
            <a:r>
              <a:rPr lang="en-US" sz="1000" b="1">
                <a:ea typeface="+mn-lt"/>
                <a:cs typeface="+mn-lt"/>
              </a:rPr>
              <a:t>Net Assets</a:t>
            </a:r>
            <a:r>
              <a:rPr lang="en-US" sz="1000">
                <a:ea typeface="+mn-lt"/>
                <a:cs typeface="+mn-lt"/>
              </a:rPr>
              <a:t>: WNE demonstrated flat growth in net assets, emphasizing the need for better financial planning and investment strategies to remain competitive.</a:t>
            </a:r>
            <a:endParaRPr lang="en-US" sz="1000"/>
          </a:p>
          <a:p>
            <a:r>
              <a:rPr lang="en-US" sz="1000" b="1">
                <a:ea typeface="+mn-lt"/>
                <a:cs typeface="+mn-lt"/>
              </a:rPr>
              <a:t>Total Assets</a:t>
            </a:r>
            <a:r>
              <a:rPr lang="en-US" sz="1000">
                <a:ea typeface="+mn-lt"/>
                <a:cs typeface="+mn-lt"/>
              </a:rPr>
              <a:t>: WNE showed slow growth in total assets, falling behind peer averages. Significant macroeconomic events, such as the 2008 recession and post-COVID-19 recovery, impacted asset totals.</a:t>
            </a:r>
            <a:endParaRPr lang="en-US" sz="1000"/>
          </a:p>
          <a:p>
            <a:r>
              <a:rPr lang="en-US" sz="1000" b="1">
                <a:ea typeface="+mn-lt"/>
                <a:cs typeface="+mn-lt"/>
              </a:rPr>
              <a:t>Total Liabilities</a:t>
            </a:r>
            <a:r>
              <a:rPr lang="en-US" sz="1000">
                <a:ea typeface="+mn-lt"/>
                <a:cs typeface="+mn-lt"/>
              </a:rPr>
              <a:t>: WNE maintained a favorable position with low liability growth (CAGR of 3.8%), indicating effective debt management compared to peers.</a:t>
            </a:r>
            <a:endParaRPr lang="en-US" sz="1000"/>
          </a:p>
          <a:p>
            <a:r>
              <a:rPr lang="en-US" sz="1000" b="1">
                <a:ea typeface="+mn-lt"/>
                <a:cs typeface="+mn-lt"/>
              </a:rPr>
              <a:t>Contributions</a:t>
            </a:r>
            <a:r>
              <a:rPr lang="en-US" sz="1000">
                <a:ea typeface="+mn-lt"/>
                <a:cs typeface="+mn-lt"/>
              </a:rPr>
              <a:t>: WNE underperformed in fundraising with a negative CAGR, showing a decline in contributions as a percentage of revenue. This highlights missed opportunities for growth.</a:t>
            </a:r>
            <a:endParaRPr lang="en-US" sz="1000"/>
          </a:p>
          <a:p>
            <a:r>
              <a:rPr lang="en-US" sz="1000" b="1">
                <a:ea typeface="+mn-lt"/>
                <a:cs typeface="+mn-lt"/>
              </a:rPr>
              <a:t>Program Services Revenue</a:t>
            </a:r>
            <a:r>
              <a:rPr lang="en-US" sz="1000">
                <a:ea typeface="+mn-lt"/>
                <a:cs typeface="+mn-lt"/>
              </a:rPr>
              <a:t>: WNE demonstrated consistent growth in program services revenue, aligned with its peer institutions, with a stable percentage contribution to total revenue.</a:t>
            </a:r>
            <a:endParaRPr lang="en-US" sz="1000"/>
          </a:p>
          <a:p>
            <a:r>
              <a:rPr lang="en-US" sz="1000" b="1">
                <a:ea typeface="+mn-lt"/>
                <a:cs typeface="+mn-lt"/>
              </a:rPr>
              <a:t>Executive Compensation</a:t>
            </a:r>
            <a:r>
              <a:rPr lang="en-US" sz="1000">
                <a:ea typeface="+mn-lt"/>
                <a:cs typeface="+mn-lt"/>
              </a:rPr>
              <a:t>: WNE showed balanced growth in executive compensation, aligning with financial health. Variability in other institutions underscored different strategic priorities.</a:t>
            </a:r>
            <a:endParaRPr lang="en-US" sz="1000"/>
          </a:p>
          <a:p>
            <a:r>
              <a:rPr lang="en-US" sz="1000" b="1">
                <a:ea typeface="+mn-lt"/>
                <a:cs typeface="+mn-lt"/>
              </a:rPr>
              <a:t>Other Salaries and Wages</a:t>
            </a:r>
            <a:r>
              <a:rPr lang="en-US" sz="1000">
                <a:ea typeface="+mn-lt"/>
                <a:cs typeface="+mn-lt"/>
              </a:rPr>
              <a:t>: WNE lagged behind peers in salary growth, with a CAGR of 2.6%, indicating limited financial flexibility for workforce investments.</a:t>
            </a:r>
            <a:endParaRPr lang="en-US" sz="1000"/>
          </a:p>
          <a:p>
            <a:r>
              <a:rPr lang="en-US" sz="1000">
                <a:ea typeface="+mn-lt"/>
                <a:cs typeface="+mn-lt"/>
              </a:rPr>
              <a:t>These findings underscore WNE’s relative stability but highlight areas for strategic improvement, particularly in revenue diversification, fundraising, and workforce investments.</a:t>
            </a:r>
            <a:endParaRPr lang="en-US" sz="1000"/>
          </a:p>
          <a:p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343120933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EA3B6C-F82A-ED0C-9CCD-011F32F1CF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92368" y="2777450"/>
            <a:ext cx="4805996" cy="129711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Questions?</a:t>
            </a:r>
            <a:endParaRPr lang="en-US">
              <a:ea typeface="+mj-ea"/>
              <a:cs typeface="+mj-cs"/>
            </a:endParaRPr>
          </a:p>
        </p:txBody>
      </p:sp>
      <p:pic>
        <p:nvPicPr>
          <p:cNvPr id="7" name="Graphic 6" descr="Question mark">
            <a:extLst>
              <a:ext uri="{FF2B5EF4-FFF2-40B4-BE49-F238E27FC236}">
                <a16:creationId xmlns:a16="http://schemas.microsoft.com/office/drawing/2014/main" id="{5D058328-DFB8-DA6A-5A01-0FEBE8A97B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0470" y="1815320"/>
            <a:ext cx="4141760" cy="4141760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021275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8A0884-8766-A9AE-D5B1-625A8B6578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Net Income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7DD1778-CB5F-580F-58D2-E912CD13B5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3435" y="1253431"/>
            <a:ext cx="8147612" cy="56061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Arrow: Left 5">
            <a:extLst>
              <a:ext uri="{FF2B5EF4-FFF2-40B4-BE49-F238E27FC236}">
                <a16:creationId xmlns:a16="http://schemas.microsoft.com/office/drawing/2014/main" id="{D18A00F3-A5A0-D173-E155-C60AF32F69D7}"/>
              </a:ext>
            </a:extLst>
          </p:cNvPr>
          <p:cNvSpPr/>
          <p:nvPr/>
        </p:nvSpPr>
        <p:spPr>
          <a:xfrm rot="19260000">
            <a:off x="8364162" y="4237423"/>
            <a:ext cx="637614" cy="204272"/>
          </a:xfrm>
          <a:prstGeom prst="leftArrow">
            <a:avLst/>
          </a:prstGeom>
          <a:solidFill>
            <a:srgbClr val="ED7D3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9" name="Arrow: Left 8">
            <a:extLst>
              <a:ext uri="{FF2B5EF4-FFF2-40B4-BE49-F238E27FC236}">
                <a16:creationId xmlns:a16="http://schemas.microsoft.com/office/drawing/2014/main" id="{5BD3EB49-FDCE-94B4-443A-D4ADD940D5FB}"/>
              </a:ext>
            </a:extLst>
          </p:cNvPr>
          <p:cNvSpPr/>
          <p:nvPr/>
        </p:nvSpPr>
        <p:spPr>
          <a:xfrm rot="2700000">
            <a:off x="8308335" y="4965836"/>
            <a:ext cx="637614" cy="237403"/>
          </a:xfrm>
          <a:prstGeom prst="leftArrow">
            <a:avLst/>
          </a:prstGeom>
          <a:solidFill>
            <a:schemeClr val="tx2">
              <a:lumMod val="50000"/>
              <a:lumOff val="50000"/>
            </a:schemeClr>
          </a:solidFill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0" name="TextBox 23">
            <a:extLst>
              <a:ext uri="{FF2B5EF4-FFF2-40B4-BE49-F238E27FC236}">
                <a16:creationId xmlns:a16="http://schemas.microsoft.com/office/drawing/2014/main" id="{2D0CF0E3-1C10-EB19-F30C-C56FF7A1025A}"/>
              </a:ext>
            </a:extLst>
          </p:cNvPr>
          <p:cNvSpPr txBox="1"/>
          <p:nvPr/>
        </p:nvSpPr>
        <p:spPr>
          <a:xfrm>
            <a:off x="8859082" y="5245379"/>
            <a:ext cx="1473200" cy="33855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>
                <a:latin typeface="Times New Roman"/>
                <a:cs typeface="Times New Roman"/>
              </a:rPr>
              <a:t>WNEU</a:t>
            </a:r>
          </a:p>
        </p:txBody>
      </p:sp>
      <p:sp>
        <p:nvSpPr>
          <p:cNvPr id="11" name="TextBox 22">
            <a:extLst>
              <a:ext uri="{FF2B5EF4-FFF2-40B4-BE49-F238E27FC236}">
                <a16:creationId xmlns:a16="http://schemas.microsoft.com/office/drawing/2014/main" id="{E214EE62-7930-757E-D3F2-E9589EF01E2E}"/>
              </a:ext>
            </a:extLst>
          </p:cNvPr>
          <p:cNvSpPr txBox="1"/>
          <p:nvPr/>
        </p:nvSpPr>
        <p:spPr>
          <a:xfrm>
            <a:off x="8909973" y="3860038"/>
            <a:ext cx="1473200" cy="33855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>
                <a:latin typeface="Times New Roman"/>
                <a:cs typeface="Times New Roman"/>
              </a:rPr>
              <a:t>Average</a:t>
            </a:r>
          </a:p>
        </p:txBody>
      </p:sp>
    </p:spTree>
    <p:extLst>
      <p:ext uri="{BB962C8B-B14F-4D97-AF65-F5344CB8AC3E}">
        <p14:creationId xmlns:p14="http://schemas.microsoft.com/office/powerpoint/2010/main" val="4024663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8A0884-8766-A9AE-D5B1-625A8B6578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4000">
                <a:solidFill>
                  <a:srgbClr val="FFFFFF"/>
                </a:solidFill>
              </a:rPr>
              <a:t>Net Income - don’t forget to change title on chart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168856B-CDB4-2703-3741-C8FFBB29BC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03784" y="1424441"/>
            <a:ext cx="8817713" cy="547791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6401075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951046-8024-BD65-B319-B0C4D361E7F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8507" y="-1564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Total Revenue </a:t>
            </a:r>
          </a:p>
        </p:txBody>
      </p:sp>
      <p:pic>
        <p:nvPicPr>
          <p:cNvPr id="7" name="Picture 6" descr="A graph of increasing revenue&#10;&#10;Description automatically generated">
            <a:extLst>
              <a:ext uri="{FF2B5EF4-FFF2-40B4-BE49-F238E27FC236}">
                <a16:creationId xmlns:a16="http://schemas.microsoft.com/office/drawing/2014/main" id="{84771CFD-4245-AEC7-CE36-432503D67C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" y="1441586"/>
            <a:ext cx="12189870" cy="5132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9722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951046-8024-BD65-B319-B0C4D361E7F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8507" y="-1564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Total Revenue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2243B5-138B-FD38-7512-9EB83633C1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305" y="1616229"/>
            <a:ext cx="12196524" cy="4620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7427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2377EF-A3B5-F439-5B71-5917911669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Total Revenue (CAGR)</a:t>
            </a:r>
          </a:p>
        </p:txBody>
      </p:sp>
      <p:pic>
        <p:nvPicPr>
          <p:cNvPr id="6" name="Picture 5" descr="A graph with a red line&#10;&#10;Description automatically generated">
            <a:extLst>
              <a:ext uri="{FF2B5EF4-FFF2-40B4-BE49-F238E27FC236}">
                <a16:creationId xmlns:a16="http://schemas.microsoft.com/office/drawing/2014/main" id="{C8D7CCB4-1A7C-185A-1094-D72E25A809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2965" y="1562188"/>
            <a:ext cx="6388119" cy="5242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8358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45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46" baseType="lpstr">
      <vt:lpstr>Office Theme</vt:lpstr>
      <vt:lpstr>Analysis of Universities' Financials Insights from Form 990 Data</vt:lpstr>
      <vt:lpstr>Introduction </vt:lpstr>
      <vt:lpstr>Methodology </vt:lpstr>
      <vt:lpstr>Data Analysis &amp; Findings</vt:lpstr>
      <vt:lpstr>Net Income</vt:lpstr>
      <vt:lpstr>Net Income - don’t forget to change title on chart</vt:lpstr>
      <vt:lpstr>Total Revenue </vt:lpstr>
      <vt:lpstr>Total Revenue </vt:lpstr>
      <vt:lpstr>Total Revenue (CAGR)</vt:lpstr>
      <vt:lpstr>Total Revenue (YoY Change)</vt:lpstr>
      <vt:lpstr>Total Expenses</vt:lpstr>
      <vt:lpstr>Total Expenses</vt:lpstr>
      <vt:lpstr>Total Expenses (CAGR)</vt:lpstr>
      <vt:lpstr>Total Expenses YoY Change</vt:lpstr>
      <vt:lpstr>Net Assets</vt:lpstr>
      <vt:lpstr>Net Assets</vt:lpstr>
      <vt:lpstr>Net Assets</vt:lpstr>
      <vt:lpstr>Net Assets</vt:lpstr>
      <vt:lpstr>Total Assets</vt:lpstr>
      <vt:lpstr>Total Assets</vt:lpstr>
      <vt:lpstr>Total Assets (CAGR)</vt:lpstr>
      <vt:lpstr>Total Assets (YoY Change)</vt:lpstr>
      <vt:lpstr>Total Liabilities </vt:lpstr>
      <vt:lpstr>Total Liabilities </vt:lpstr>
      <vt:lpstr>Total Liabilities (CAGR)</vt:lpstr>
      <vt:lpstr>Total Liabilities (YoY Change)</vt:lpstr>
      <vt:lpstr>Contributions </vt:lpstr>
      <vt:lpstr>Contributions</vt:lpstr>
      <vt:lpstr>Contributions</vt:lpstr>
      <vt:lpstr>Contributions</vt:lpstr>
      <vt:lpstr>Contributions</vt:lpstr>
      <vt:lpstr>Program Service Revenue</vt:lpstr>
      <vt:lpstr>Program Service Revenue</vt:lpstr>
      <vt:lpstr>Program Service Revenue</vt:lpstr>
      <vt:lpstr>Executive Compensation</vt:lpstr>
      <vt:lpstr>Executive Compensation</vt:lpstr>
      <vt:lpstr>Executive Compensation</vt:lpstr>
      <vt:lpstr>Executive Compensation</vt:lpstr>
      <vt:lpstr>Other Salaries &amp; Wages for All Universities</vt:lpstr>
      <vt:lpstr>Other Salaries &amp; Wages for Similar Universities</vt:lpstr>
      <vt:lpstr>Other Salaries &amp; Wages CAGR All Universities</vt:lpstr>
      <vt:lpstr>Other Salaries &amp; Wages CAGR Similar Universities</vt:lpstr>
      <vt:lpstr>Other Salaries &amp; Wages YoY Growth</vt:lpstr>
      <vt:lpstr>Conclusion 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Analysis of Universities' Financials Insights from Form 990 Data</dc:title>
  <dc:creator/>
  <cp:revision>2</cp:revision>
  <dcterms:created xsi:type="dcterms:W3CDTF">2024-11-18T15:42:01Z</dcterms:created>
  <dcterms:modified xsi:type="dcterms:W3CDTF">2025-01-03T17:47:48Z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cc4f9dd6-a4b8-4763-a61d-db8d0cf51108_ActionId">
    <vt:lpwstr>54ec4b3b-2cf1-4eec-8d73-12e85bfa4c82</vt:lpwstr>
  </property>
  <property fmtid="{D5CDD505-2E9C-101B-9397-08002B2CF9AE}" pid="3" name="MSIP_Label_cc4f9dd6-a4b8-4763-a61d-db8d0cf51108_Enabled">
    <vt:lpwstr>true</vt:lpwstr>
  </property>
  <property fmtid="{D5CDD505-2E9C-101B-9397-08002B2CF9AE}" pid="4" name="MSIP_Label_cc4f9dd6-a4b8-4763-a61d-db8d0cf51108_Name">
    <vt:lpwstr>defa4170-0d19-0005-0004-bc88714345d2</vt:lpwstr>
  </property>
  <property fmtid="{D5CDD505-2E9C-101B-9397-08002B2CF9AE}" pid="5" name="MSIP_Label_cc4f9dd6-a4b8-4763-a61d-db8d0cf51108_SiteId">
    <vt:lpwstr>b5a5796f-19a9-493f-9cb2-7a88b4e9b123</vt:lpwstr>
  </property>
  <property fmtid="{D5CDD505-2E9C-101B-9397-08002B2CF9AE}" pid="6" name="MSIP_Label_cc4f9dd6-a4b8-4763-a61d-db8d0cf51108_Method">
    <vt:lpwstr>Standard</vt:lpwstr>
  </property>
  <property fmtid="{D5CDD505-2E9C-101B-9397-08002B2CF9AE}" pid="7" name="MSIP_Label_cc4f9dd6-a4b8-4763-a61d-db8d0cf51108_SetDate">
    <vt:lpwstr>2024-11-20T00:27:34Z</vt:lpwstr>
  </property>
  <property fmtid="{D5CDD505-2E9C-101B-9397-08002B2CF9AE}" pid="8" name="MSIP_Label_cc4f9dd6-a4b8-4763-a61d-db8d0cf51108_ContentBits">
    <vt:lpwstr>0</vt:lpwstr>
  </property>
</Properties>
</file>